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Lst>
  <p:sldSz cy="5143500" cx="9144000"/>
  <p:notesSz cx="6858000" cy="9144000"/>
  <p:embeddedFontLst>
    <p:embeddedFont>
      <p:font typeface="Roboto Black"/>
      <p:bold r:id="rId71"/>
      <p:boldItalic r:id="rId72"/>
    </p:embeddedFont>
    <p:embeddedFont>
      <p:font typeface="Pacifico"/>
      <p:regular r:id="rId73"/>
    </p:embeddedFont>
    <p:embeddedFont>
      <p:font typeface="Comfortaa"/>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Pacifico-regular.fntdata"/><Relationship Id="rId72" Type="http://schemas.openxmlformats.org/officeDocument/2006/relationships/font" Target="fonts/RobotoBlack-boldItalic.fntdata"/><Relationship Id="rId31" Type="http://schemas.openxmlformats.org/officeDocument/2006/relationships/slide" Target="slides/slide23.xml"/><Relationship Id="rId75" Type="http://schemas.openxmlformats.org/officeDocument/2006/relationships/font" Target="fonts/Comfortaa-bold.fntdata"/><Relationship Id="rId30" Type="http://schemas.openxmlformats.org/officeDocument/2006/relationships/slide" Target="slides/slide22.xml"/><Relationship Id="rId74" Type="http://schemas.openxmlformats.org/officeDocument/2006/relationships/font" Target="fonts/Comfortaa-regular.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Black-bold.fntdata"/><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b22f10d60_2_55: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00" name="Google Shape;300;g27b22f10d60_2_55:notes"/>
          <p:cNvSpPr/>
          <p:nvPr>
            <p:ph idx="2" type="sldImg"/>
          </p:nvPr>
        </p:nvSpPr>
        <p:spPr>
          <a:xfrm>
            <a:off x="1143128" y="685791"/>
            <a:ext cx="457237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d55343c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7d55343c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7d55343c3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7d55343c3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d55343c3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d55343c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d55343c3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7d55343c3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7d55343c3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7d55343c3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7d55343c3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7d55343c3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d55343c3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7d55343c3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d55343c3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d55343c3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d55343c3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d55343c3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7d55343c3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7d55343c3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3daad1d3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3daad1d3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7d55343c3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7d55343c3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d55343c3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d55343c3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7d55343c3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7d55343c3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7d55343c3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7d55343c3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7d55343c3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7d55343c3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7d55343c3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7d55343c3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d55343c3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7d55343c3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7d55343c3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7d55343c3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d55343c3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7d55343c3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7d55343c3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7d55343c3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b22f10d60_2_156: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16" name="Google Shape;316;g27b22f10d60_2_156:notes"/>
          <p:cNvSpPr/>
          <p:nvPr>
            <p:ph idx="2" type="sldImg"/>
          </p:nvPr>
        </p:nvSpPr>
        <p:spPr>
          <a:xfrm>
            <a:off x="1143128" y="685791"/>
            <a:ext cx="457237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7d55343c3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7d55343c3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d55343c3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d55343c3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d55343c3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7d55343c3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7d55343c3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7d55343c3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7d55343c35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7d55343c3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7d55343c3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7d55343c3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7d55343c3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7d55343c3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7d55343c3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7d55343c3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7d55343c3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7d55343c3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7d55343c35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7d55343c3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b22f10d60_2_261: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325" name="Google Shape;325;g27b22f10d60_2_261:notes"/>
          <p:cNvSpPr/>
          <p:nvPr>
            <p:ph idx="2" type="sldImg"/>
          </p:nvPr>
        </p:nvSpPr>
        <p:spPr>
          <a:xfrm>
            <a:off x="1143128" y="685791"/>
            <a:ext cx="457237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7d55343c3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7d55343c3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7d55343c3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7d55343c3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7d55343c3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7d55343c3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7d55343c3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7d55343c3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7d55343c35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7d55343c35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7d55343c35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7d55343c35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7d55343c35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7d55343c35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7d55343c3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7d55343c3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7d55343c3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7d55343c3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7d55343c3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7d55343c3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b22f10d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b22f10d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7d55343c3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7d55343c3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7d55343c35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7d55343c35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7d55343c35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7d55343c3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7d55343c3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7d55343c3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7d55343c35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7d55343c35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7d55343c3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7d55343c3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7d55343c3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7d55343c3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7d55343c35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7d55343c35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7d55343c35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7d55343c35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7d55343c35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7d55343c35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b22f10df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b22f10df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7d55343c3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7d55343c3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7d55343c35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7d55343c35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7d55343c35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7d55343c35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d55343c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d55343c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d55343c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d55343c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7d55343c3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7d55343c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7" name="Shape 57"/>
        <p:cNvGrpSpPr/>
        <p:nvPr/>
      </p:nvGrpSpPr>
      <p:grpSpPr>
        <a:xfrm>
          <a:off x="0" y="0"/>
          <a:ext cx="0" cy="0"/>
          <a:chOff x="0" y="0"/>
          <a:chExt cx="0" cy="0"/>
        </a:xfrm>
      </p:grpSpPr>
      <p:sp>
        <p:nvSpPr>
          <p:cNvPr id="58" name="Google Shape;58;p14"/>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59" name="Google Shape;59;p14"/>
          <p:cNvSpPr txBox="1"/>
          <p:nvPr>
            <p:ph idx="1" type="subTitle"/>
          </p:nvPr>
        </p:nvSpPr>
        <p:spPr>
          <a:xfrm>
            <a:off x="457172" y="1203299"/>
            <a:ext cx="8229090" cy="298261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3" name="Google Shape;63;p16"/>
          <p:cNvSpPr txBox="1"/>
          <p:nvPr>
            <p:ph idx="1" type="body"/>
          </p:nvPr>
        </p:nvSpPr>
        <p:spPr>
          <a:xfrm>
            <a:off x="457172" y="1203299"/>
            <a:ext cx="822909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4" name="Shape 64"/>
        <p:cNvGrpSpPr/>
        <p:nvPr/>
      </p:nvGrpSpPr>
      <p:grpSpPr>
        <a:xfrm>
          <a:off x="0" y="0"/>
          <a:ext cx="0" cy="0"/>
          <a:chOff x="0" y="0"/>
          <a:chExt cx="0" cy="0"/>
        </a:xfrm>
      </p:grpSpPr>
      <p:sp>
        <p:nvSpPr>
          <p:cNvPr id="65" name="Google Shape;65;p17"/>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6" name="Google Shape;66;p17"/>
          <p:cNvSpPr txBox="1"/>
          <p:nvPr>
            <p:ph idx="1" type="body"/>
          </p:nvPr>
        </p:nvSpPr>
        <p:spPr>
          <a:xfrm>
            <a:off x="457172"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67" name="Google Shape;67;p17"/>
          <p:cNvSpPr txBox="1"/>
          <p:nvPr>
            <p:ph idx="2" type="body"/>
          </p:nvPr>
        </p:nvSpPr>
        <p:spPr>
          <a:xfrm>
            <a:off x="4673927"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0" name="Shape 70"/>
        <p:cNvGrpSpPr/>
        <p:nvPr/>
      </p:nvGrpSpPr>
      <p:grpSpPr>
        <a:xfrm>
          <a:off x="0" y="0"/>
          <a:ext cx="0" cy="0"/>
          <a:chOff x="0" y="0"/>
          <a:chExt cx="0" cy="0"/>
        </a:xfrm>
      </p:grpSpPr>
      <p:sp>
        <p:nvSpPr>
          <p:cNvPr id="71" name="Google Shape;71;p19"/>
          <p:cNvSpPr txBox="1"/>
          <p:nvPr>
            <p:ph idx="1" type="subTitle"/>
          </p:nvPr>
        </p:nvSpPr>
        <p:spPr>
          <a:xfrm>
            <a:off x="130620" y="65308"/>
            <a:ext cx="8653606" cy="272562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2" name="Shape 72"/>
        <p:cNvGrpSpPr/>
        <p:nvPr/>
      </p:nvGrpSpPr>
      <p:grpSpPr>
        <a:xfrm>
          <a:off x="0" y="0"/>
          <a:ext cx="0" cy="0"/>
          <a:chOff x="0" y="0"/>
          <a:chExt cx="0" cy="0"/>
        </a:xfrm>
      </p:grpSpPr>
      <p:sp>
        <p:nvSpPr>
          <p:cNvPr id="73" name="Google Shape;73;p20"/>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4" name="Google Shape;74;p20"/>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5" name="Google Shape;75;p20"/>
          <p:cNvSpPr txBox="1"/>
          <p:nvPr>
            <p:ph idx="2" type="body"/>
          </p:nvPr>
        </p:nvSpPr>
        <p:spPr>
          <a:xfrm>
            <a:off x="4673927"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6" name="Google Shape;76;p20"/>
          <p:cNvSpPr txBox="1"/>
          <p:nvPr>
            <p:ph idx="3" type="body"/>
          </p:nvPr>
        </p:nvSpPr>
        <p:spPr>
          <a:xfrm>
            <a:off x="457172"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7" name="Shape 77"/>
        <p:cNvGrpSpPr/>
        <p:nvPr/>
      </p:nvGrpSpPr>
      <p:grpSpPr>
        <a:xfrm>
          <a:off x="0" y="0"/>
          <a:ext cx="0" cy="0"/>
          <a:chOff x="0" y="0"/>
          <a:chExt cx="0" cy="0"/>
        </a:xfrm>
      </p:grpSpPr>
      <p:sp>
        <p:nvSpPr>
          <p:cNvPr id="78" name="Google Shape;78;p21"/>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9" name="Google Shape;79;p21"/>
          <p:cNvSpPr txBox="1"/>
          <p:nvPr>
            <p:ph idx="1" type="body"/>
          </p:nvPr>
        </p:nvSpPr>
        <p:spPr>
          <a:xfrm>
            <a:off x="457172"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0" name="Google Shape;80;p21"/>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1" name="Google Shape;81;p21"/>
          <p:cNvSpPr txBox="1"/>
          <p:nvPr>
            <p:ph idx="3" type="body"/>
          </p:nvPr>
        </p:nvSpPr>
        <p:spPr>
          <a:xfrm>
            <a:off x="4673927"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2" name="Shape 82"/>
        <p:cNvGrpSpPr/>
        <p:nvPr/>
      </p:nvGrpSpPr>
      <p:grpSpPr>
        <a:xfrm>
          <a:off x="0" y="0"/>
          <a:ext cx="0" cy="0"/>
          <a:chOff x="0" y="0"/>
          <a:chExt cx="0" cy="0"/>
        </a:xfrm>
      </p:grpSpPr>
      <p:sp>
        <p:nvSpPr>
          <p:cNvPr id="83" name="Google Shape;83;p22"/>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4" name="Google Shape;84;p22"/>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5" name="Google Shape;85;p22"/>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6" name="Google Shape;86;p22"/>
          <p:cNvSpPr txBox="1"/>
          <p:nvPr>
            <p:ph idx="3" type="body"/>
          </p:nvPr>
        </p:nvSpPr>
        <p:spPr>
          <a:xfrm>
            <a:off x="457172" y="2761220"/>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7" name="Shape 87"/>
        <p:cNvGrpSpPr/>
        <p:nvPr/>
      </p:nvGrpSpPr>
      <p:grpSpPr>
        <a:xfrm>
          <a:off x="0" y="0"/>
          <a:ext cx="0" cy="0"/>
          <a:chOff x="0" y="0"/>
          <a:chExt cx="0" cy="0"/>
        </a:xfrm>
      </p:grpSpPr>
      <p:sp>
        <p:nvSpPr>
          <p:cNvPr id="88" name="Google Shape;88;p23"/>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9" name="Google Shape;89;p23"/>
          <p:cNvSpPr txBox="1"/>
          <p:nvPr>
            <p:ph idx="1" type="body"/>
          </p:nvPr>
        </p:nvSpPr>
        <p:spPr>
          <a:xfrm>
            <a:off x="457172" y="1203299"/>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0" name="Google Shape;90;p23"/>
          <p:cNvSpPr txBox="1"/>
          <p:nvPr>
            <p:ph idx="2" type="body"/>
          </p:nvPr>
        </p:nvSpPr>
        <p:spPr>
          <a:xfrm>
            <a:off x="457172" y="2761220"/>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1" name="Shape 91"/>
        <p:cNvGrpSpPr/>
        <p:nvPr/>
      </p:nvGrpSpPr>
      <p:grpSpPr>
        <a:xfrm>
          <a:off x="0" y="0"/>
          <a:ext cx="0" cy="0"/>
          <a:chOff x="0" y="0"/>
          <a:chExt cx="0" cy="0"/>
        </a:xfrm>
      </p:grpSpPr>
      <p:sp>
        <p:nvSpPr>
          <p:cNvPr id="92" name="Google Shape;92;p24"/>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3" name="Google Shape;93;p24"/>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4" name="Google Shape;94;p24"/>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5" name="Google Shape;95;p24"/>
          <p:cNvSpPr txBox="1"/>
          <p:nvPr>
            <p:ph idx="3" type="body"/>
          </p:nvPr>
        </p:nvSpPr>
        <p:spPr>
          <a:xfrm>
            <a:off x="457172"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6" name="Google Shape;96;p24"/>
          <p:cNvSpPr txBox="1"/>
          <p:nvPr>
            <p:ph idx="4" type="body"/>
          </p:nvPr>
        </p:nvSpPr>
        <p:spPr>
          <a:xfrm>
            <a:off x="4673927"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7" name="Shape 97"/>
        <p:cNvGrpSpPr/>
        <p:nvPr/>
      </p:nvGrpSpPr>
      <p:grpSpPr>
        <a:xfrm>
          <a:off x="0" y="0"/>
          <a:ext cx="0" cy="0"/>
          <a:chOff x="0" y="0"/>
          <a:chExt cx="0" cy="0"/>
        </a:xfrm>
      </p:grpSpPr>
      <p:sp>
        <p:nvSpPr>
          <p:cNvPr id="98" name="Google Shape;98;p25"/>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9" name="Google Shape;99;p25"/>
          <p:cNvSpPr txBox="1"/>
          <p:nvPr>
            <p:ph idx="1" type="body"/>
          </p:nvPr>
        </p:nvSpPr>
        <p:spPr>
          <a:xfrm>
            <a:off x="457172"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0" name="Google Shape;100;p25"/>
          <p:cNvSpPr txBox="1"/>
          <p:nvPr>
            <p:ph idx="2" type="body"/>
          </p:nvPr>
        </p:nvSpPr>
        <p:spPr>
          <a:xfrm>
            <a:off x="3239714"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1" name="Google Shape;101;p25"/>
          <p:cNvSpPr txBox="1"/>
          <p:nvPr>
            <p:ph idx="3" type="body"/>
          </p:nvPr>
        </p:nvSpPr>
        <p:spPr>
          <a:xfrm>
            <a:off x="6022257"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2" name="Google Shape;102;p25"/>
          <p:cNvSpPr txBox="1"/>
          <p:nvPr>
            <p:ph idx="4" type="body"/>
          </p:nvPr>
        </p:nvSpPr>
        <p:spPr>
          <a:xfrm>
            <a:off x="457172"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3" name="Google Shape;103;p25"/>
          <p:cNvSpPr txBox="1"/>
          <p:nvPr>
            <p:ph idx="5" type="body"/>
          </p:nvPr>
        </p:nvSpPr>
        <p:spPr>
          <a:xfrm>
            <a:off x="3239714"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4" name="Google Shape;104;p25"/>
          <p:cNvSpPr txBox="1"/>
          <p:nvPr>
            <p:ph idx="6" type="body"/>
          </p:nvPr>
        </p:nvSpPr>
        <p:spPr>
          <a:xfrm>
            <a:off x="6022257"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6" name="Shape 116"/>
        <p:cNvGrpSpPr/>
        <p:nvPr/>
      </p:nvGrpSpPr>
      <p:grpSpPr>
        <a:xfrm>
          <a:off x="0" y="0"/>
          <a:ext cx="0" cy="0"/>
          <a:chOff x="0" y="0"/>
          <a:chExt cx="0" cy="0"/>
        </a:xfrm>
      </p:grpSpPr>
      <p:sp>
        <p:nvSpPr>
          <p:cNvPr id="117" name="Google Shape;117;p27"/>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8" name="Google Shape;118;p27"/>
          <p:cNvSpPr txBox="1"/>
          <p:nvPr>
            <p:ph idx="1" type="body"/>
          </p:nvPr>
        </p:nvSpPr>
        <p:spPr>
          <a:xfrm>
            <a:off x="457172" y="1203299"/>
            <a:ext cx="822909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19" name="Google Shape;119;p27"/>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0" name="Google Shape;120;p27"/>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7"/>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2" name="Shape 122"/>
        <p:cNvGrpSpPr/>
        <p:nvPr/>
      </p:nvGrpSpPr>
      <p:grpSpPr>
        <a:xfrm>
          <a:off x="0" y="0"/>
          <a:ext cx="0" cy="0"/>
          <a:chOff x="0" y="0"/>
          <a:chExt cx="0" cy="0"/>
        </a:xfrm>
      </p:grpSpPr>
      <p:sp>
        <p:nvSpPr>
          <p:cNvPr id="123" name="Google Shape;123;p28"/>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4" name="Google Shape;124;p28"/>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6" name="Shape 126"/>
        <p:cNvGrpSpPr/>
        <p:nvPr/>
      </p:nvGrpSpPr>
      <p:grpSpPr>
        <a:xfrm>
          <a:off x="0" y="0"/>
          <a:ext cx="0" cy="0"/>
          <a:chOff x="0" y="0"/>
          <a:chExt cx="0" cy="0"/>
        </a:xfrm>
      </p:grpSpPr>
      <p:sp>
        <p:nvSpPr>
          <p:cNvPr id="127" name="Google Shape;127;p29"/>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8" name="Google Shape;128;p29"/>
          <p:cNvSpPr txBox="1"/>
          <p:nvPr>
            <p:ph idx="1" type="subTitle"/>
          </p:nvPr>
        </p:nvSpPr>
        <p:spPr>
          <a:xfrm>
            <a:off x="457172" y="1203299"/>
            <a:ext cx="8229090" cy="298261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9" name="Google Shape;129;p29"/>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0" name="Google Shape;130;p29"/>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29"/>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2" name="Shape 132"/>
        <p:cNvGrpSpPr/>
        <p:nvPr/>
      </p:nvGrpSpPr>
      <p:grpSpPr>
        <a:xfrm>
          <a:off x="0" y="0"/>
          <a:ext cx="0" cy="0"/>
          <a:chOff x="0" y="0"/>
          <a:chExt cx="0" cy="0"/>
        </a:xfrm>
      </p:grpSpPr>
      <p:sp>
        <p:nvSpPr>
          <p:cNvPr id="133" name="Google Shape;133;p30"/>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4" name="Google Shape;134;p30"/>
          <p:cNvSpPr txBox="1"/>
          <p:nvPr>
            <p:ph idx="1" type="body"/>
          </p:nvPr>
        </p:nvSpPr>
        <p:spPr>
          <a:xfrm>
            <a:off x="457172"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5" name="Google Shape;135;p30"/>
          <p:cNvSpPr txBox="1"/>
          <p:nvPr>
            <p:ph idx="2" type="body"/>
          </p:nvPr>
        </p:nvSpPr>
        <p:spPr>
          <a:xfrm>
            <a:off x="4673927"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6" name="Google Shape;136;p30"/>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7" name="Google Shape;137;p30"/>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0"/>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31"/>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1" name="Google Shape;141;p31"/>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2" name="Google Shape;142;p31"/>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31"/>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44" name="Shape 144"/>
        <p:cNvGrpSpPr/>
        <p:nvPr/>
      </p:nvGrpSpPr>
      <p:grpSpPr>
        <a:xfrm>
          <a:off x="0" y="0"/>
          <a:ext cx="0" cy="0"/>
          <a:chOff x="0" y="0"/>
          <a:chExt cx="0" cy="0"/>
        </a:xfrm>
      </p:grpSpPr>
      <p:sp>
        <p:nvSpPr>
          <p:cNvPr id="145" name="Google Shape;145;p32"/>
          <p:cNvSpPr txBox="1"/>
          <p:nvPr>
            <p:ph idx="1" type="subTitle"/>
          </p:nvPr>
        </p:nvSpPr>
        <p:spPr>
          <a:xfrm>
            <a:off x="130620" y="65308"/>
            <a:ext cx="8653606" cy="272562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6" name="Google Shape;146;p32"/>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7" name="Google Shape;147;p32"/>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32"/>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9" name="Shape 149"/>
        <p:cNvGrpSpPr/>
        <p:nvPr/>
      </p:nvGrpSpPr>
      <p:grpSpPr>
        <a:xfrm>
          <a:off x="0" y="0"/>
          <a:ext cx="0" cy="0"/>
          <a:chOff x="0" y="0"/>
          <a:chExt cx="0" cy="0"/>
        </a:xfrm>
      </p:grpSpPr>
      <p:sp>
        <p:nvSpPr>
          <p:cNvPr id="150" name="Google Shape;150;p33"/>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51" name="Google Shape;151;p33"/>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2" name="Google Shape;152;p33"/>
          <p:cNvSpPr txBox="1"/>
          <p:nvPr>
            <p:ph idx="2" type="body"/>
          </p:nvPr>
        </p:nvSpPr>
        <p:spPr>
          <a:xfrm>
            <a:off x="4673927"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3" name="Google Shape;153;p33"/>
          <p:cNvSpPr txBox="1"/>
          <p:nvPr>
            <p:ph idx="3" type="body"/>
          </p:nvPr>
        </p:nvSpPr>
        <p:spPr>
          <a:xfrm>
            <a:off x="457172"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4" name="Google Shape;154;p33"/>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55" name="Google Shape;155;p33"/>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33"/>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57" name="Shape 157"/>
        <p:cNvGrpSpPr/>
        <p:nvPr/>
      </p:nvGrpSpPr>
      <p:grpSpPr>
        <a:xfrm>
          <a:off x="0" y="0"/>
          <a:ext cx="0" cy="0"/>
          <a:chOff x="0" y="0"/>
          <a:chExt cx="0" cy="0"/>
        </a:xfrm>
      </p:grpSpPr>
      <p:sp>
        <p:nvSpPr>
          <p:cNvPr id="158" name="Google Shape;158;p34"/>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59" name="Google Shape;159;p34"/>
          <p:cNvSpPr txBox="1"/>
          <p:nvPr>
            <p:ph idx="1" type="body"/>
          </p:nvPr>
        </p:nvSpPr>
        <p:spPr>
          <a:xfrm>
            <a:off x="457172"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0" name="Google Shape;160;p34"/>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1" name="Google Shape;161;p34"/>
          <p:cNvSpPr txBox="1"/>
          <p:nvPr>
            <p:ph idx="3" type="body"/>
          </p:nvPr>
        </p:nvSpPr>
        <p:spPr>
          <a:xfrm>
            <a:off x="4673927"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2" name="Google Shape;162;p34"/>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63" name="Google Shape;163;p34"/>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4"/>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65" name="Shape 165"/>
        <p:cNvGrpSpPr/>
        <p:nvPr/>
      </p:nvGrpSpPr>
      <p:grpSpPr>
        <a:xfrm>
          <a:off x="0" y="0"/>
          <a:ext cx="0" cy="0"/>
          <a:chOff x="0" y="0"/>
          <a:chExt cx="0" cy="0"/>
        </a:xfrm>
      </p:grpSpPr>
      <p:sp>
        <p:nvSpPr>
          <p:cNvPr id="166" name="Google Shape;166;p35"/>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67" name="Google Shape;167;p35"/>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8" name="Google Shape;168;p35"/>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69" name="Google Shape;169;p35"/>
          <p:cNvSpPr txBox="1"/>
          <p:nvPr>
            <p:ph idx="3" type="body"/>
          </p:nvPr>
        </p:nvSpPr>
        <p:spPr>
          <a:xfrm>
            <a:off x="457172" y="2761220"/>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70" name="Google Shape;170;p35"/>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71" name="Google Shape;171;p35"/>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5"/>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73" name="Shape 173"/>
        <p:cNvGrpSpPr/>
        <p:nvPr/>
      </p:nvGrpSpPr>
      <p:grpSpPr>
        <a:xfrm>
          <a:off x="0" y="0"/>
          <a:ext cx="0" cy="0"/>
          <a:chOff x="0" y="0"/>
          <a:chExt cx="0" cy="0"/>
        </a:xfrm>
      </p:grpSpPr>
      <p:sp>
        <p:nvSpPr>
          <p:cNvPr id="174" name="Google Shape;174;p36"/>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75" name="Google Shape;175;p36"/>
          <p:cNvSpPr txBox="1"/>
          <p:nvPr>
            <p:ph idx="1" type="body"/>
          </p:nvPr>
        </p:nvSpPr>
        <p:spPr>
          <a:xfrm>
            <a:off x="457172" y="1203299"/>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76" name="Google Shape;176;p36"/>
          <p:cNvSpPr txBox="1"/>
          <p:nvPr>
            <p:ph idx="2" type="body"/>
          </p:nvPr>
        </p:nvSpPr>
        <p:spPr>
          <a:xfrm>
            <a:off x="457172" y="2761220"/>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77" name="Google Shape;177;p36"/>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78" name="Google Shape;178;p36"/>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36"/>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80" name="Shape 180"/>
        <p:cNvGrpSpPr/>
        <p:nvPr/>
      </p:nvGrpSpPr>
      <p:grpSpPr>
        <a:xfrm>
          <a:off x="0" y="0"/>
          <a:ext cx="0" cy="0"/>
          <a:chOff x="0" y="0"/>
          <a:chExt cx="0" cy="0"/>
        </a:xfrm>
      </p:grpSpPr>
      <p:sp>
        <p:nvSpPr>
          <p:cNvPr id="181" name="Google Shape;181;p37"/>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82" name="Google Shape;182;p37"/>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83" name="Google Shape;183;p37"/>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84" name="Google Shape;184;p37"/>
          <p:cNvSpPr txBox="1"/>
          <p:nvPr>
            <p:ph idx="3" type="body"/>
          </p:nvPr>
        </p:nvSpPr>
        <p:spPr>
          <a:xfrm>
            <a:off x="457172"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85" name="Google Shape;185;p37"/>
          <p:cNvSpPr txBox="1"/>
          <p:nvPr>
            <p:ph idx="4" type="body"/>
          </p:nvPr>
        </p:nvSpPr>
        <p:spPr>
          <a:xfrm>
            <a:off x="4673927"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86" name="Google Shape;186;p37"/>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87" name="Google Shape;187;p37"/>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7"/>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89" name="Shape 189"/>
        <p:cNvGrpSpPr/>
        <p:nvPr/>
      </p:nvGrpSpPr>
      <p:grpSpPr>
        <a:xfrm>
          <a:off x="0" y="0"/>
          <a:ext cx="0" cy="0"/>
          <a:chOff x="0" y="0"/>
          <a:chExt cx="0" cy="0"/>
        </a:xfrm>
      </p:grpSpPr>
      <p:sp>
        <p:nvSpPr>
          <p:cNvPr id="190" name="Google Shape;190;p38"/>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91" name="Google Shape;191;p38"/>
          <p:cNvSpPr txBox="1"/>
          <p:nvPr>
            <p:ph idx="1" type="body"/>
          </p:nvPr>
        </p:nvSpPr>
        <p:spPr>
          <a:xfrm>
            <a:off x="457172"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2" name="Google Shape;192;p38"/>
          <p:cNvSpPr txBox="1"/>
          <p:nvPr>
            <p:ph idx="2" type="body"/>
          </p:nvPr>
        </p:nvSpPr>
        <p:spPr>
          <a:xfrm>
            <a:off x="3239714"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3" name="Google Shape;193;p38"/>
          <p:cNvSpPr txBox="1"/>
          <p:nvPr>
            <p:ph idx="3" type="body"/>
          </p:nvPr>
        </p:nvSpPr>
        <p:spPr>
          <a:xfrm>
            <a:off x="6022257"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4" name="Google Shape;194;p38"/>
          <p:cNvSpPr txBox="1"/>
          <p:nvPr>
            <p:ph idx="4" type="body"/>
          </p:nvPr>
        </p:nvSpPr>
        <p:spPr>
          <a:xfrm>
            <a:off x="457172"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5" name="Google Shape;195;p38"/>
          <p:cNvSpPr txBox="1"/>
          <p:nvPr>
            <p:ph idx="5" type="body"/>
          </p:nvPr>
        </p:nvSpPr>
        <p:spPr>
          <a:xfrm>
            <a:off x="3239714"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6" name="Google Shape;196;p38"/>
          <p:cNvSpPr txBox="1"/>
          <p:nvPr>
            <p:ph idx="6" type="body"/>
          </p:nvPr>
        </p:nvSpPr>
        <p:spPr>
          <a:xfrm>
            <a:off x="6022257"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97" name="Google Shape;197;p38"/>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98" name="Google Shape;198;p38"/>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8"/>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14" name="Shape 214"/>
        <p:cNvGrpSpPr/>
        <p:nvPr/>
      </p:nvGrpSpPr>
      <p:grpSpPr>
        <a:xfrm>
          <a:off x="0" y="0"/>
          <a:ext cx="0" cy="0"/>
          <a:chOff x="0" y="0"/>
          <a:chExt cx="0" cy="0"/>
        </a:xfrm>
      </p:grpSpPr>
      <p:sp>
        <p:nvSpPr>
          <p:cNvPr id="215" name="Google Shape;215;p40"/>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16" name="Google Shape;216;p40"/>
          <p:cNvSpPr txBox="1"/>
          <p:nvPr>
            <p:ph idx="1" type="body"/>
          </p:nvPr>
        </p:nvSpPr>
        <p:spPr>
          <a:xfrm>
            <a:off x="457172"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7" name="Google Shape;217;p40"/>
          <p:cNvSpPr txBox="1"/>
          <p:nvPr>
            <p:ph idx="2" type="body"/>
          </p:nvPr>
        </p:nvSpPr>
        <p:spPr>
          <a:xfrm>
            <a:off x="4673927"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18" name="Google Shape;218;p40"/>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19" name="Google Shape;219;p40"/>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40"/>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1" name="Shape 221"/>
        <p:cNvGrpSpPr/>
        <p:nvPr/>
      </p:nvGrpSpPr>
      <p:grpSpPr>
        <a:xfrm>
          <a:off x="0" y="0"/>
          <a:ext cx="0" cy="0"/>
          <a:chOff x="0" y="0"/>
          <a:chExt cx="0" cy="0"/>
        </a:xfrm>
      </p:grpSpPr>
      <p:sp>
        <p:nvSpPr>
          <p:cNvPr id="222" name="Google Shape;222;p41"/>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23" name="Google Shape;223;p41"/>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41"/>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42"/>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27" name="Google Shape;227;p42"/>
          <p:cNvSpPr txBox="1"/>
          <p:nvPr>
            <p:ph idx="1" type="subTitle"/>
          </p:nvPr>
        </p:nvSpPr>
        <p:spPr>
          <a:xfrm>
            <a:off x="457172" y="1203299"/>
            <a:ext cx="8229090" cy="298261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28" name="Google Shape;228;p42"/>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29" name="Google Shape;229;p42"/>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42"/>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31" name="Shape 231"/>
        <p:cNvGrpSpPr/>
        <p:nvPr/>
      </p:nvGrpSpPr>
      <p:grpSpPr>
        <a:xfrm>
          <a:off x="0" y="0"/>
          <a:ext cx="0" cy="0"/>
          <a:chOff x="0" y="0"/>
          <a:chExt cx="0" cy="0"/>
        </a:xfrm>
      </p:grpSpPr>
      <p:sp>
        <p:nvSpPr>
          <p:cNvPr id="232" name="Google Shape;232;p43"/>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33" name="Google Shape;233;p43"/>
          <p:cNvSpPr txBox="1"/>
          <p:nvPr>
            <p:ph idx="1" type="body"/>
          </p:nvPr>
        </p:nvSpPr>
        <p:spPr>
          <a:xfrm>
            <a:off x="457172" y="1203299"/>
            <a:ext cx="822909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34" name="Google Shape;234;p43"/>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35" name="Google Shape;235;p43"/>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3"/>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 name="Shape 237"/>
        <p:cNvGrpSpPr/>
        <p:nvPr/>
      </p:nvGrpSpPr>
      <p:grpSpPr>
        <a:xfrm>
          <a:off x="0" y="0"/>
          <a:ext cx="0" cy="0"/>
          <a:chOff x="0" y="0"/>
          <a:chExt cx="0" cy="0"/>
        </a:xfrm>
      </p:grpSpPr>
      <p:sp>
        <p:nvSpPr>
          <p:cNvPr id="238" name="Google Shape;238;p44"/>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39" name="Google Shape;239;p44"/>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40" name="Google Shape;240;p44"/>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44"/>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2" name="Shape 242"/>
        <p:cNvGrpSpPr/>
        <p:nvPr/>
      </p:nvGrpSpPr>
      <p:grpSpPr>
        <a:xfrm>
          <a:off x="0" y="0"/>
          <a:ext cx="0" cy="0"/>
          <a:chOff x="0" y="0"/>
          <a:chExt cx="0" cy="0"/>
        </a:xfrm>
      </p:grpSpPr>
      <p:sp>
        <p:nvSpPr>
          <p:cNvPr id="243" name="Google Shape;243;p45"/>
          <p:cNvSpPr txBox="1"/>
          <p:nvPr>
            <p:ph idx="1" type="subTitle"/>
          </p:nvPr>
        </p:nvSpPr>
        <p:spPr>
          <a:xfrm>
            <a:off x="130620" y="65308"/>
            <a:ext cx="8653606" cy="2725627"/>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44" name="Google Shape;244;p45"/>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45" name="Google Shape;245;p45"/>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5"/>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7" name="Shape 247"/>
        <p:cNvGrpSpPr/>
        <p:nvPr/>
      </p:nvGrpSpPr>
      <p:grpSpPr>
        <a:xfrm>
          <a:off x="0" y="0"/>
          <a:ext cx="0" cy="0"/>
          <a:chOff x="0" y="0"/>
          <a:chExt cx="0" cy="0"/>
        </a:xfrm>
      </p:grpSpPr>
      <p:sp>
        <p:nvSpPr>
          <p:cNvPr id="248" name="Google Shape;248;p46"/>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49" name="Google Shape;249;p46"/>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0" name="Google Shape;250;p46"/>
          <p:cNvSpPr txBox="1"/>
          <p:nvPr>
            <p:ph idx="2" type="body"/>
          </p:nvPr>
        </p:nvSpPr>
        <p:spPr>
          <a:xfrm>
            <a:off x="4673927"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1" name="Google Shape;251;p46"/>
          <p:cNvSpPr txBox="1"/>
          <p:nvPr>
            <p:ph idx="3" type="body"/>
          </p:nvPr>
        </p:nvSpPr>
        <p:spPr>
          <a:xfrm>
            <a:off x="457172"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2" name="Google Shape;252;p46"/>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53" name="Google Shape;253;p46"/>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46"/>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55" name="Shape 255"/>
        <p:cNvGrpSpPr/>
        <p:nvPr/>
      </p:nvGrpSpPr>
      <p:grpSpPr>
        <a:xfrm>
          <a:off x="0" y="0"/>
          <a:ext cx="0" cy="0"/>
          <a:chOff x="0" y="0"/>
          <a:chExt cx="0" cy="0"/>
        </a:xfrm>
      </p:grpSpPr>
      <p:sp>
        <p:nvSpPr>
          <p:cNvPr id="256" name="Google Shape;256;p47"/>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57" name="Google Shape;257;p47"/>
          <p:cNvSpPr txBox="1"/>
          <p:nvPr>
            <p:ph idx="1" type="body"/>
          </p:nvPr>
        </p:nvSpPr>
        <p:spPr>
          <a:xfrm>
            <a:off x="457172" y="1203299"/>
            <a:ext cx="4015600"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8" name="Google Shape;258;p47"/>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59" name="Google Shape;259;p47"/>
          <p:cNvSpPr txBox="1"/>
          <p:nvPr>
            <p:ph idx="3" type="body"/>
          </p:nvPr>
        </p:nvSpPr>
        <p:spPr>
          <a:xfrm>
            <a:off x="4673927"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0" name="Google Shape;260;p47"/>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61" name="Google Shape;261;p47"/>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47"/>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63" name="Shape 263"/>
        <p:cNvGrpSpPr/>
        <p:nvPr/>
      </p:nvGrpSpPr>
      <p:grpSpPr>
        <a:xfrm>
          <a:off x="0" y="0"/>
          <a:ext cx="0" cy="0"/>
          <a:chOff x="0" y="0"/>
          <a:chExt cx="0" cy="0"/>
        </a:xfrm>
      </p:grpSpPr>
      <p:sp>
        <p:nvSpPr>
          <p:cNvPr id="264" name="Google Shape;264;p48"/>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65" name="Google Shape;265;p48"/>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6" name="Google Shape;266;p48"/>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7" name="Google Shape;267;p48"/>
          <p:cNvSpPr txBox="1"/>
          <p:nvPr>
            <p:ph idx="3" type="body"/>
          </p:nvPr>
        </p:nvSpPr>
        <p:spPr>
          <a:xfrm>
            <a:off x="457172" y="2761220"/>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68" name="Google Shape;268;p48"/>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69" name="Google Shape;269;p48"/>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48"/>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71" name="Shape 271"/>
        <p:cNvGrpSpPr/>
        <p:nvPr/>
      </p:nvGrpSpPr>
      <p:grpSpPr>
        <a:xfrm>
          <a:off x="0" y="0"/>
          <a:ext cx="0" cy="0"/>
          <a:chOff x="0" y="0"/>
          <a:chExt cx="0" cy="0"/>
        </a:xfrm>
      </p:grpSpPr>
      <p:sp>
        <p:nvSpPr>
          <p:cNvPr id="272" name="Google Shape;272;p49"/>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73" name="Google Shape;273;p49"/>
          <p:cNvSpPr txBox="1"/>
          <p:nvPr>
            <p:ph idx="1" type="body"/>
          </p:nvPr>
        </p:nvSpPr>
        <p:spPr>
          <a:xfrm>
            <a:off x="457172" y="1203299"/>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74" name="Google Shape;274;p49"/>
          <p:cNvSpPr txBox="1"/>
          <p:nvPr>
            <p:ph idx="2" type="body"/>
          </p:nvPr>
        </p:nvSpPr>
        <p:spPr>
          <a:xfrm>
            <a:off x="457172" y="2761220"/>
            <a:ext cx="822909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75" name="Google Shape;275;p49"/>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76" name="Google Shape;276;p49"/>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9"/>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78" name="Shape 278"/>
        <p:cNvGrpSpPr/>
        <p:nvPr/>
      </p:nvGrpSpPr>
      <p:grpSpPr>
        <a:xfrm>
          <a:off x="0" y="0"/>
          <a:ext cx="0" cy="0"/>
          <a:chOff x="0" y="0"/>
          <a:chExt cx="0" cy="0"/>
        </a:xfrm>
      </p:grpSpPr>
      <p:sp>
        <p:nvSpPr>
          <p:cNvPr id="279" name="Google Shape;279;p50"/>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0" name="Google Shape;280;p50"/>
          <p:cNvSpPr txBox="1"/>
          <p:nvPr>
            <p:ph idx="1" type="body"/>
          </p:nvPr>
        </p:nvSpPr>
        <p:spPr>
          <a:xfrm>
            <a:off x="457172"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81" name="Google Shape;281;p50"/>
          <p:cNvSpPr txBox="1"/>
          <p:nvPr>
            <p:ph idx="2" type="body"/>
          </p:nvPr>
        </p:nvSpPr>
        <p:spPr>
          <a:xfrm>
            <a:off x="4673927" y="1203299"/>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82" name="Google Shape;282;p50"/>
          <p:cNvSpPr txBox="1"/>
          <p:nvPr>
            <p:ph idx="3" type="body"/>
          </p:nvPr>
        </p:nvSpPr>
        <p:spPr>
          <a:xfrm>
            <a:off x="457172"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83" name="Google Shape;283;p50"/>
          <p:cNvSpPr txBox="1"/>
          <p:nvPr>
            <p:ph idx="4" type="body"/>
          </p:nvPr>
        </p:nvSpPr>
        <p:spPr>
          <a:xfrm>
            <a:off x="4673927" y="2761220"/>
            <a:ext cx="4015600"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84" name="Google Shape;284;p50"/>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5" name="Google Shape;285;p50"/>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50"/>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87" name="Shape 287"/>
        <p:cNvGrpSpPr/>
        <p:nvPr/>
      </p:nvGrpSpPr>
      <p:grpSpPr>
        <a:xfrm>
          <a:off x="0" y="0"/>
          <a:ext cx="0" cy="0"/>
          <a:chOff x="0" y="0"/>
          <a:chExt cx="0" cy="0"/>
        </a:xfrm>
      </p:grpSpPr>
      <p:sp>
        <p:nvSpPr>
          <p:cNvPr id="288" name="Google Shape;288;p51"/>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9" name="Google Shape;289;p51"/>
          <p:cNvSpPr txBox="1"/>
          <p:nvPr>
            <p:ph idx="1" type="body"/>
          </p:nvPr>
        </p:nvSpPr>
        <p:spPr>
          <a:xfrm>
            <a:off x="457172"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0" name="Google Shape;290;p51"/>
          <p:cNvSpPr txBox="1"/>
          <p:nvPr>
            <p:ph idx="2" type="body"/>
          </p:nvPr>
        </p:nvSpPr>
        <p:spPr>
          <a:xfrm>
            <a:off x="3239714"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1" name="Google Shape;291;p51"/>
          <p:cNvSpPr txBox="1"/>
          <p:nvPr>
            <p:ph idx="3" type="body"/>
          </p:nvPr>
        </p:nvSpPr>
        <p:spPr>
          <a:xfrm>
            <a:off x="6022257" y="1203299"/>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2" name="Google Shape;292;p51"/>
          <p:cNvSpPr txBox="1"/>
          <p:nvPr>
            <p:ph idx="4" type="body"/>
          </p:nvPr>
        </p:nvSpPr>
        <p:spPr>
          <a:xfrm>
            <a:off x="457172"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3" name="Google Shape;293;p51"/>
          <p:cNvSpPr txBox="1"/>
          <p:nvPr>
            <p:ph idx="5" type="body"/>
          </p:nvPr>
        </p:nvSpPr>
        <p:spPr>
          <a:xfrm>
            <a:off x="3239714"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4" name="Google Shape;294;p51"/>
          <p:cNvSpPr txBox="1"/>
          <p:nvPr>
            <p:ph idx="6" type="body"/>
          </p:nvPr>
        </p:nvSpPr>
        <p:spPr>
          <a:xfrm>
            <a:off x="6022257" y="2761220"/>
            <a:ext cx="2649636" cy="1422407"/>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5" name="Google Shape;295;p51"/>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96" name="Google Shape;296;p51"/>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51"/>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5.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1.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0620" y="3526629"/>
            <a:ext cx="8163780" cy="597241"/>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52" name="Google Shape;52;p13"/>
          <p:cNvSpPr txBox="1"/>
          <p:nvPr>
            <p:ph idx="1" type="body"/>
          </p:nvPr>
        </p:nvSpPr>
        <p:spPr>
          <a:xfrm>
            <a:off x="1436825" y="587772"/>
            <a:ext cx="5877595" cy="235729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
        <p:nvSpPr>
          <p:cNvPr id="53" name="Google Shape;53;p13"/>
          <p:cNvSpPr txBox="1"/>
          <p:nvPr/>
        </p:nvSpPr>
        <p:spPr>
          <a:xfrm>
            <a:off x="3722683" y="4440941"/>
            <a:ext cx="3983924" cy="314131"/>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lang="en" sz="1300"/>
              <a:t> </a:t>
            </a:r>
            <a:endParaRPr b="0" sz="1600" strike="noStrike">
              <a:solidFill>
                <a:srgbClr val="FFFFFF"/>
              </a:solidFill>
              <a:latin typeface="Arial"/>
              <a:ea typeface="Arial"/>
              <a:cs typeface="Arial"/>
              <a:sym typeface="Arial"/>
            </a:endParaRPr>
          </a:p>
        </p:txBody>
      </p:sp>
      <p:sp>
        <p:nvSpPr>
          <p:cNvPr id="54" name="Google Shape;54;p13"/>
          <p:cNvSpPr/>
          <p:nvPr/>
        </p:nvSpPr>
        <p:spPr>
          <a:xfrm>
            <a:off x="23512" y="4198648"/>
            <a:ext cx="5551370" cy="16327"/>
          </a:xfrm>
          <a:prstGeom prst="roundRect">
            <a:avLst>
              <a:gd fmla="val 50000" name="adj"/>
            </a:avLst>
          </a:prstGeom>
          <a:gradFill>
            <a:gsLst>
              <a:gs pos="0">
                <a:srgbClr val="CCCCCC"/>
              </a:gs>
              <a:gs pos="100000">
                <a:srgbClr val="333333"/>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FFFFFF"/>
              </a:solidFill>
              <a:latin typeface="Arial"/>
              <a:ea typeface="Arial"/>
              <a:cs typeface="Arial"/>
              <a:sym typeface="Arial"/>
            </a:endParaRPr>
          </a:p>
        </p:txBody>
      </p:sp>
      <p:sp>
        <p:nvSpPr>
          <p:cNvPr id="55" name="Google Shape;55;p13"/>
          <p:cNvSpPr/>
          <p:nvPr/>
        </p:nvSpPr>
        <p:spPr>
          <a:xfrm>
            <a:off x="3500629" y="4829523"/>
            <a:ext cx="5660438" cy="6531"/>
          </a:xfrm>
          <a:prstGeom prst="roundRect">
            <a:avLst>
              <a:gd fmla="val 50000" name="adj"/>
            </a:avLst>
          </a:prstGeom>
          <a:gradFill>
            <a:gsLst>
              <a:gs pos="0">
                <a:srgbClr val="CCCCCC"/>
              </a:gs>
              <a:gs pos="100000">
                <a:srgbClr val="333333"/>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56" name="Google Shape;56;p13"/>
          <p:cNvSpPr/>
          <p:nvPr/>
        </p:nvSpPr>
        <p:spPr>
          <a:xfrm>
            <a:off x="3669129" y="4485350"/>
            <a:ext cx="6531" cy="442135"/>
          </a:xfrm>
          <a:custGeom>
            <a:rect b="b" l="l" r="r" t="t"/>
            <a:pathLst>
              <a:path extrusionOk="0" h="1393714" w="21600">
                <a:moveTo>
                  <a:pt x="10800" y="0"/>
                </a:moveTo>
                <a:lnTo>
                  <a:pt x="10800" y="0"/>
                </a:lnTo>
                <a:cubicBezTo>
                  <a:pt x="4835" y="0"/>
                  <a:pt x="0" y="4835"/>
                  <a:pt x="0" y="10800"/>
                </a:cubicBezTo>
                <a:lnTo>
                  <a:pt x="0" y="1382914"/>
                </a:lnTo>
                <a:cubicBezTo>
                  <a:pt x="0" y="1388879"/>
                  <a:pt x="4835" y="1393714"/>
                  <a:pt x="10800" y="1393714"/>
                </a:cubicBezTo>
                <a:lnTo>
                  <a:pt x="10800" y="1393714"/>
                </a:lnTo>
                <a:cubicBezTo>
                  <a:pt x="16765" y="1393714"/>
                  <a:pt x="21600" y="1388879"/>
                  <a:pt x="21600" y="1382914"/>
                </a:cubicBezTo>
                <a:lnTo>
                  <a:pt x="21600" y="10800"/>
                </a:lnTo>
                <a:lnTo>
                  <a:pt x="21600" y="10800"/>
                </a:lnTo>
                <a:cubicBezTo>
                  <a:pt x="21600" y="4835"/>
                  <a:pt x="16765" y="0"/>
                  <a:pt x="10800" y="0"/>
                </a:cubicBezTo>
                <a:close/>
              </a:path>
            </a:pathLst>
          </a:custGeom>
          <a:solidFill>
            <a:srgbClr val="CCCCCC"/>
          </a:soli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107" name="Google Shape;107;p26"/>
          <p:cNvSpPr txBox="1"/>
          <p:nvPr>
            <p:ph idx="1" type="body"/>
          </p:nvPr>
        </p:nvSpPr>
        <p:spPr>
          <a:xfrm>
            <a:off x="457172" y="1203299"/>
            <a:ext cx="8228763" cy="2982614"/>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
        <p:nvSpPr>
          <p:cNvPr id="108" name="Google Shape;108;p26"/>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FFFFFF"/>
              </a:buClr>
              <a:buSzPts val="1300"/>
              <a:buFont typeface="Arial"/>
              <a:buNone/>
              <a:defRPr b="0" sz="1300" strike="noStrike">
                <a:solidFill>
                  <a:srgbClr val="FFFFFF"/>
                </a:solidFill>
                <a:latin typeface="Arial"/>
                <a:ea typeface="Arial"/>
                <a:cs typeface="Arial"/>
                <a:sym typeface="Arial"/>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109" name="Google Shape;109;p26"/>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FFFFFF"/>
              </a:buClr>
              <a:buSzPts val="1300"/>
              <a:buFont typeface="Arial"/>
              <a:buNone/>
              <a:defRPr b="0" sz="1300" strike="noStrike">
                <a:solidFill>
                  <a:srgbClr val="FFFFFF"/>
                </a:solidFill>
                <a:latin typeface="Arial"/>
                <a:ea typeface="Arial"/>
                <a:cs typeface="Arial"/>
                <a:sym typeface="Arial"/>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110" name="Google Shape;110;p26"/>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6"/>
          <p:cNvSpPr/>
          <p:nvPr/>
        </p:nvSpPr>
        <p:spPr>
          <a:xfrm>
            <a:off x="18940" y="550873"/>
            <a:ext cx="5551370" cy="16327"/>
          </a:xfrm>
          <a:prstGeom prst="roundRect">
            <a:avLst>
              <a:gd fmla="val 50000" name="adj"/>
            </a:avLst>
          </a:prstGeom>
          <a:gradFill>
            <a:gsLst>
              <a:gs pos="0">
                <a:srgbClr val="CCCCCC"/>
              </a:gs>
              <a:gs pos="100000">
                <a:srgbClr val="333333"/>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FFFFFF"/>
              </a:solidFill>
              <a:latin typeface="Arial"/>
              <a:ea typeface="Arial"/>
              <a:cs typeface="Arial"/>
              <a:sym typeface="Arial"/>
            </a:endParaRPr>
          </a:p>
        </p:txBody>
      </p:sp>
      <p:sp>
        <p:nvSpPr>
          <p:cNvPr id="112" name="Google Shape;112;p26"/>
          <p:cNvSpPr/>
          <p:nvPr/>
        </p:nvSpPr>
        <p:spPr>
          <a:xfrm>
            <a:off x="4018865" y="762797"/>
            <a:ext cx="5146773" cy="6531"/>
          </a:xfrm>
          <a:prstGeom prst="roundRect">
            <a:avLst>
              <a:gd fmla="val 50000" name="adj"/>
            </a:avLst>
          </a:prstGeom>
          <a:gradFill>
            <a:gsLst>
              <a:gs pos="0">
                <a:srgbClr val="333333"/>
              </a:gs>
              <a:gs pos="100000">
                <a:srgbClr val="CCCCCC"/>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113" name="Google Shape;113;p26"/>
          <p:cNvSpPr/>
          <p:nvPr/>
        </p:nvSpPr>
        <p:spPr>
          <a:xfrm>
            <a:off x="8907337" y="430379"/>
            <a:ext cx="6531" cy="447359"/>
          </a:xfrm>
          <a:custGeom>
            <a:rect b="b" l="l" r="r" t="t"/>
            <a:pathLst>
              <a:path extrusionOk="0" h="1410171" w="21600">
                <a:moveTo>
                  <a:pt x="10800" y="0"/>
                </a:moveTo>
                <a:lnTo>
                  <a:pt x="10800" y="0"/>
                </a:lnTo>
                <a:cubicBezTo>
                  <a:pt x="4835" y="0"/>
                  <a:pt x="0" y="4835"/>
                  <a:pt x="0" y="10800"/>
                </a:cubicBezTo>
                <a:lnTo>
                  <a:pt x="0" y="1399371"/>
                </a:lnTo>
                <a:cubicBezTo>
                  <a:pt x="0" y="1405336"/>
                  <a:pt x="4835" y="1410171"/>
                  <a:pt x="10800" y="1410171"/>
                </a:cubicBezTo>
                <a:lnTo>
                  <a:pt x="10800" y="1410171"/>
                </a:lnTo>
                <a:cubicBezTo>
                  <a:pt x="16765" y="1410171"/>
                  <a:pt x="21600" y="1405336"/>
                  <a:pt x="21600" y="1399371"/>
                </a:cubicBezTo>
                <a:lnTo>
                  <a:pt x="21600" y="10800"/>
                </a:lnTo>
                <a:lnTo>
                  <a:pt x="21600" y="10800"/>
                </a:lnTo>
                <a:cubicBezTo>
                  <a:pt x="21600" y="4835"/>
                  <a:pt x="16765" y="0"/>
                  <a:pt x="10800" y="0"/>
                </a:cubicBezTo>
                <a:close/>
              </a:path>
            </a:pathLst>
          </a:custGeom>
          <a:solidFill>
            <a:srgbClr val="CCCCCC"/>
          </a:soli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114" name="Google Shape;114;p26"/>
          <p:cNvSpPr/>
          <p:nvPr/>
        </p:nvSpPr>
        <p:spPr>
          <a:xfrm>
            <a:off x="1724190" y="4721112"/>
            <a:ext cx="6771692" cy="6531"/>
          </a:xfrm>
          <a:prstGeom prst="roundRect">
            <a:avLst>
              <a:gd fmla="val 50000" name="adj"/>
            </a:avLst>
          </a:prstGeom>
          <a:gradFill>
            <a:gsLst>
              <a:gs pos="0">
                <a:srgbClr val="333333"/>
              </a:gs>
              <a:gs pos="100000">
                <a:srgbClr val="CCCCCC"/>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115" name="Google Shape;115;p26"/>
          <p:cNvSpPr/>
          <p:nvPr/>
        </p:nvSpPr>
        <p:spPr>
          <a:xfrm>
            <a:off x="8399549" y="4460206"/>
            <a:ext cx="6531" cy="317070"/>
          </a:xfrm>
          <a:custGeom>
            <a:rect b="b" l="l" r="r" t="t"/>
            <a:pathLst>
              <a:path extrusionOk="0" h="999771" w="21600">
                <a:moveTo>
                  <a:pt x="10800" y="0"/>
                </a:moveTo>
                <a:lnTo>
                  <a:pt x="10800" y="0"/>
                </a:lnTo>
                <a:cubicBezTo>
                  <a:pt x="4835" y="0"/>
                  <a:pt x="0" y="4835"/>
                  <a:pt x="0" y="10800"/>
                </a:cubicBezTo>
                <a:lnTo>
                  <a:pt x="0" y="988971"/>
                </a:lnTo>
                <a:cubicBezTo>
                  <a:pt x="0" y="994936"/>
                  <a:pt x="4835" y="999771"/>
                  <a:pt x="10800" y="999771"/>
                </a:cubicBezTo>
                <a:lnTo>
                  <a:pt x="10800" y="999771"/>
                </a:lnTo>
                <a:cubicBezTo>
                  <a:pt x="16765" y="999771"/>
                  <a:pt x="21600" y="994936"/>
                  <a:pt x="21600" y="988971"/>
                </a:cubicBezTo>
                <a:lnTo>
                  <a:pt x="21600" y="10800"/>
                </a:lnTo>
                <a:lnTo>
                  <a:pt x="21600" y="10800"/>
                </a:lnTo>
                <a:cubicBezTo>
                  <a:pt x="21600" y="4835"/>
                  <a:pt x="16765" y="0"/>
                  <a:pt x="10800" y="0"/>
                </a:cubicBezTo>
                <a:close/>
              </a:path>
            </a:pathLst>
          </a:custGeom>
          <a:solidFill>
            <a:srgbClr val="CCCCCC"/>
          </a:soli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0" name="Shape 200"/>
        <p:cNvGrpSpPr/>
        <p:nvPr/>
      </p:nvGrpSpPr>
      <p:grpSpPr>
        <a:xfrm>
          <a:off x="0" y="0"/>
          <a:ext cx="0" cy="0"/>
          <a:chOff x="0" y="0"/>
          <a:chExt cx="0" cy="0"/>
        </a:xfrm>
      </p:grpSpPr>
      <p:sp>
        <p:nvSpPr>
          <p:cNvPr id="201" name="Google Shape;201;p39"/>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202" name="Google Shape;202;p39"/>
          <p:cNvSpPr txBox="1"/>
          <p:nvPr>
            <p:ph idx="1" type="body"/>
          </p:nvPr>
        </p:nvSpPr>
        <p:spPr>
          <a:xfrm>
            <a:off x="457172" y="1203299"/>
            <a:ext cx="8229090" cy="2982614"/>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
        <p:nvSpPr>
          <p:cNvPr id="203" name="Google Shape;203;p39"/>
          <p:cNvSpPr txBox="1"/>
          <p:nvPr>
            <p:ph idx="10" type="dt"/>
          </p:nvPr>
        </p:nvSpPr>
        <p:spPr>
          <a:xfrm>
            <a:off x="457172" y="4767480"/>
            <a:ext cx="1502135" cy="37225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FFFFFF"/>
              </a:buClr>
              <a:buSzPts val="1300"/>
              <a:buFont typeface="Arial"/>
              <a:buNone/>
              <a:defRPr b="0" sz="1300" strike="noStrike">
                <a:solidFill>
                  <a:srgbClr val="FFFFFF"/>
                </a:solidFill>
                <a:latin typeface="Arial"/>
                <a:ea typeface="Arial"/>
                <a:cs typeface="Arial"/>
                <a:sym typeface="Arial"/>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204" name="Google Shape;204;p39"/>
          <p:cNvSpPr txBox="1"/>
          <p:nvPr>
            <p:ph idx="11" type="ftr"/>
          </p:nvPr>
        </p:nvSpPr>
        <p:spPr>
          <a:xfrm>
            <a:off x="2285858" y="4767480"/>
            <a:ext cx="4245165" cy="37225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FFFFFF"/>
              </a:buClr>
              <a:buSzPts val="1300"/>
              <a:buFont typeface="Arial"/>
              <a:buNone/>
              <a:defRPr b="0" sz="1300" strike="noStrike">
                <a:solidFill>
                  <a:srgbClr val="FFFFFF"/>
                </a:solidFill>
                <a:latin typeface="Arial"/>
                <a:ea typeface="Arial"/>
                <a:cs typeface="Arial"/>
                <a:sym typeface="Arial"/>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205" name="Google Shape;205;p39"/>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lvl1pPr indent="0" lvl="0"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1pPr>
            <a:lvl2pPr indent="0" lvl="1"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2pPr>
            <a:lvl3pPr indent="0" lvl="2"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3pPr>
            <a:lvl4pPr indent="0" lvl="3"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4pPr>
            <a:lvl5pPr indent="0" lvl="4"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5pPr>
            <a:lvl6pPr indent="0" lvl="5"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6pPr>
            <a:lvl7pPr indent="0" lvl="6"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7pPr>
            <a:lvl8pPr indent="0" lvl="7"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8pPr>
            <a:lvl9pPr indent="0" lvl="8" marL="0" marR="0" rtl="0" algn="r">
              <a:spcBef>
                <a:spcPts val="0"/>
              </a:spcBef>
              <a:buClr>
                <a:srgbClr val="FFFFFF"/>
              </a:buClr>
              <a:buSzPts val="1300"/>
              <a:buFont typeface="Arial"/>
              <a:buNone/>
              <a:defRPr b="0" sz="1300"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39"/>
          <p:cNvSpPr/>
          <p:nvPr/>
        </p:nvSpPr>
        <p:spPr>
          <a:xfrm>
            <a:off x="18940" y="550873"/>
            <a:ext cx="5551370" cy="16327"/>
          </a:xfrm>
          <a:prstGeom prst="roundRect">
            <a:avLst>
              <a:gd fmla="val 50000" name="adj"/>
            </a:avLst>
          </a:prstGeom>
          <a:gradFill>
            <a:gsLst>
              <a:gs pos="0">
                <a:srgbClr val="CCCCCC"/>
              </a:gs>
              <a:gs pos="100000">
                <a:srgbClr val="333333"/>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07" name="Google Shape;207;p39"/>
          <p:cNvSpPr/>
          <p:nvPr/>
        </p:nvSpPr>
        <p:spPr>
          <a:xfrm>
            <a:off x="4018865" y="762797"/>
            <a:ext cx="5146773" cy="6531"/>
          </a:xfrm>
          <a:prstGeom prst="roundRect">
            <a:avLst>
              <a:gd fmla="val 50000" name="adj"/>
            </a:avLst>
          </a:prstGeom>
          <a:gradFill>
            <a:gsLst>
              <a:gs pos="0">
                <a:srgbClr val="333333"/>
              </a:gs>
              <a:gs pos="100000">
                <a:srgbClr val="CCCCCC"/>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08" name="Google Shape;208;p39"/>
          <p:cNvSpPr/>
          <p:nvPr/>
        </p:nvSpPr>
        <p:spPr>
          <a:xfrm>
            <a:off x="8907337" y="430379"/>
            <a:ext cx="6531" cy="447359"/>
          </a:xfrm>
          <a:custGeom>
            <a:rect b="b" l="l" r="r" t="t"/>
            <a:pathLst>
              <a:path extrusionOk="0" h="1410171" w="21600">
                <a:moveTo>
                  <a:pt x="10800" y="0"/>
                </a:moveTo>
                <a:lnTo>
                  <a:pt x="10800" y="0"/>
                </a:lnTo>
                <a:cubicBezTo>
                  <a:pt x="4835" y="0"/>
                  <a:pt x="0" y="4835"/>
                  <a:pt x="0" y="10800"/>
                </a:cubicBezTo>
                <a:lnTo>
                  <a:pt x="0" y="1399371"/>
                </a:lnTo>
                <a:cubicBezTo>
                  <a:pt x="0" y="1405336"/>
                  <a:pt x="4835" y="1410171"/>
                  <a:pt x="10800" y="1410171"/>
                </a:cubicBezTo>
                <a:lnTo>
                  <a:pt x="10800" y="1410171"/>
                </a:lnTo>
                <a:cubicBezTo>
                  <a:pt x="16765" y="1410171"/>
                  <a:pt x="21600" y="1405336"/>
                  <a:pt x="21600" y="1399371"/>
                </a:cubicBezTo>
                <a:lnTo>
                  <a:pt x="21600" y="10800"/>
                </a:lnTo>
                <a:lnTo>
                  <a:pt x="21600" y="10800"/>
                </a:lnTo>
                <a:cubicBezTo>
                  <a:pt x="21600" y="4835"/>
                  <a:pt x="16765" y="0"/>
                  <a:pt x="10800" y="0"/>
                </a:cubicBezTo>
                <a:close/>
              </a:path>
            </a:pathLst>
          </a:custGeom>
          <a:solidFill>
            <a:srgbClr val="CCCCCC"/>
          </a:soli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09" name="Google Shape;209;p39"/>
          <p:cNvSpPr/>
          <p:nvPr/>
        </p:nvSpPr>
        <p:spPr>
          <a:xfrm>
            <a:off x="5119669" y="4711969"/>
            <a:ext cx="3376213" cy="6531"/>
          </a:xfrm>
          <a:prstGeom prst="roundRect">
            <a:avLst>
              <a:gd fmla="val 50000" name="adj"/>
            </a:avLst>
          </a:prstGeom>
          <a:gradFill>
            <a:gsLst>
              <a:gs pos="0">
                <a:srgbClr val="333333"/>
              </a:gs>
              <a:gs pos="100000">
                <a:srgbClr val="CCCCCC"/>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10" name="Google Shape;210;p39"/>
          <p:cNvSpPr/>
          <p:nvPr/>
        </p:nvSpPr>
        <p:spPr>
          <a:xfrm>
            <a:off x="8399549" y="4460206"/>
            <a:ext cx="6531" cy="317070"/>
          </a:xfrm>
          <a:custGeom>
            <a:rect b="b" l="l" r="r" t="t"/>
            <a:pathLst>
              <a:path extrusionOk="0" h="999771" w="21600">
                <a:moveTo>
                  <a:pt x="10800" y="0"/>
                </a:moveTo>
                <a:lnTo>
                  <a:pt x="10800" y="0"/>
                </a:lnTo>
                <a:cubicBezTo>
                  <a:pt x="4835" y="0"/>
                  <a:pt x="0" y="4835"/>
                  <a:pt x="0" y="10800"/>
                </a:cubicBezTo>
                <a:lnTo>
                  <a:pt x="0" y="988971"/>
                </a:lnTo>
                <a:cubicBezTo>
                  <a:pt x="0" y="994936"/>
                  <a:pt x="4835" y="999771"/>
                  <a:pt x="10800" y="999771"/>
                </a:cubicBezTo>
                <a:lnTo>
                  <a:pt x="10800" y="999771"/>
                </a:lnTo>
                <a:cubicBezTo>
                  <a:pt x="16765" y="999771"/>
                  <a:pt x="21600" y="994936"/>
                  <a:pt x="21600" y="988971"/>
                </a:cubicBezTo>
                <a:lnTo>
                  <a:pt x="21600" y="10800"/>
                </a:lnTo>
                <a:lnTo>
                  <a:pt x="21600" y="10800"/>
                </a:lnTo>
                <a:cubicBezTo>
                  <a:pt x="21600" y="4835"/>
                  <a:pt x="16765" y="0"/>
                  <a:pt x="10800" y="0"/>
                </a:cubicBezTo>
                <a:close/>
              </a:path>
            </a:pathLst>
          </a:custGeom>
          <a:solidFill>
            <a:srgbClr val="CCCCCC"/>
          </a:soli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11" name="Google Shape;211;p39"/>
          <p:cNvSpPr/>
          <p:nvPr/>
        </p:nvSpPr>
        <p:spPr>
          <a:xfrm>
            <a:off x="883647" y="4711642"/>
            <a:ext cx="3376213" cy="6531"/>
          </a:xfrm>
          <a:prstGeom prst="roundRect">
            <a:avLst>
              <a:gd fmla="val 50000" name="adj"/>
            </a:avLst>
          </a:prstGeom>
          <a:gradFill>
            <a:gsLst>
              <a:gs pos="0">
                <a:srgbClr val="333333"/>
              </a:gs>
              <a:gs pos="100000">
                <a:srgbClr val="CCCCCC"/>
              </a:gs>
            </a:gsLst>
            <a:lin ang="0" scaled="0"/>
          </a:gradFill>
          <a:ln>
            <a:noFill/>
          </a:ln>
        </p:spPr>
        <p:txBody>
          <a:bodyPr anchorCtr="0" anchor="ctr" bIns="0" lIns="81625" spcFirstLastPara="1" rIns="81625" wrap="square" tIns="0">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12" name="Google Shape;212;p39"/>
          <p:cNvSpPr/>
          <p:nvPr/>
        </p:nvSpPr>
        <p:spPr>
          <a:xfrm>
            <a:off x="4163528" y="4457268"/>
            <a:ext cx="6531" cy="317070"/>
          </a:xfrm>
          <a:custGeom>
            <a:rect b="b" l="l" r="r" t="t"/>
            <a:pathLst>
              <a:path extrusionOk="0" h="999771" w="21600">
                <a:moveTo>
                  <a:pt x="10800" y="0"/>
                </a:moveTo>
                <a:lnTo>
                  <a:pt x="10800" y="0"/>
                </a:lnTo>
                <a:cubicBezTo>
                  <a:pt x="4835" y="0"/>
                  <a:pt x="0" y="4835"/>
                  <a:pt x="0" y="10800"/>
                </a:cubicBezTo>
                <a:lnTo>
                  <a:pt x="0" y="988971"/>
                </a:lnTo>
                <a:cubicBezTo>
                  <a:pt x="0" y="994936"/>
                  <a:pt x="4835" y="999771"/>
                  <a:pt x="10800" y="999771"/>
                </a:cubicBezTo>
                <a:lnTo>
                  <a:pt x="10800" y="999771"/>
                </a:lnTo>
                <a:cubicBezTo>
                  <a:pt x="16765" y="999771"/>
                  <a:pt x="21600" y="994936"/>
                  <a:pt x="21600" y="988971"/>
                </a:cubicBezTo>
                <a:lnTo>
                  <a:pt x="21600" y="10800"/>
                </a:lnTo>
                <a:lnTo>
                  <a:pt x="21600" y="10800"/>
                </a:lnTo>
                <a:cubicBezTo>
                  <a:pt x="21600" y="4835"/>
                  <a:pt x="16765" y="0"/>
                  <a:pt x="10800" y="0"/>
                </a:cubicBezTo>
                <a:close/>
              </a:path>
            </a:pathLst>
          </a:custGeom>
          <a:solidFill>
            <a:srgbClr val="CCCCCC"/>
          </a:soli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
        <p:nvSpPr>
          <p:cNvPr id="213" name="Google Shape;213;p39"/>
          <p:cNvSpPr/>
          <p:nvPr/>
        </p:nvSpPr>
        <p:spPr>
          <a:xfrm>
            <a:off x="4585758" y="940761"/>
            <a:ext cx="9797" cy="3356829"/>
          </a:xfrm>
          <a:custGeom>
            <a:rect b="b" l="l" r="r" t="t"/>
            <a:pathLst>
              <a:path extrusionOk="0" h="7163535" w="21600">
                <a:moveTo>
                  <a:pt x="10800" y="0"/>
                </a:moveTo>
                <a:lnTo>
                  <a:pt x="10800" y="0"/>
                </a:lnTo>
                <a:cubicBezTo>
                  <a:pt x="4835" y="0"/>
                  <a:pt x="0" y="4835"/>
                  <a:pt x="0" y="10800"/>
                </a:cubicBezTo>
                <a:lnTo>
                  <a:pt x="0" y="7152735"/>
                </a:lnTo>
                <a:cubicBezTo>
                  <a:pt x="0" y="7158700"/>
                  <a:pt x="4835" y="7163535"/>
                  <a:pt x="10800" y="7163535"/>
                </a:cubicBezTo>
                <a:lnTo>
                  <a:pt x="10800" y="7163535"/>
                </a:lnTo>
                <a:cubicBezTo>
                  <a:pt x="16765" y="7163535"/>
                  <a:pt x="21600" y="7158700"/>
                  <a:pt x="21600" y="7152735"/>
                </a:cubicBezTo>
                <a:lnTo>
                  <a:pt x="21600" y="10800"/>
                </a:lnTo>
                <a:lnTo>
                  <a:pt x="21600" y="10800"/>
                </a:lnTo>
                <a:cubicBezTo>
                  <a:pt x="21600" y="4835"/>
                  <a:pt x="16765" y="0"/>
                  <a:pt x="10800" y="0"/>
                </a:cubicBezTo>
                <a:close/>
              </a:path>
            </a:pathLst>
          </a:custGeom>
          <a:gradFill>
            <a:gsLst>
              <a:gs pos="0">
                <a:srgbClr val="111111"/>
              </a:gs>
              <a:gs pos="50000">
                <a:srgbClr val="CCCCCC"/>
              </a:gs>
              <a:gs pos="100000">
                <a:srgbClr val="111111"/>
              </a:gs>
            </a:gsLst>
            <a:lin ang="5400000" scaled="0"/>
          </a:gradFill>
          <a:ln>
            <a:noFill/>
          </a:ln>
        </p:spPr>
        <p:txBody>
          <a:bodyPr anchorCtr="0" anchor="ctr" bIns="40825" lIns="81625" spcFirstLastPara="1" rIns="81625" wrap="square" tIns="40825">
            <a:noAutofit/>
          </a:bodyPr>
          <a:lstStyle/>
          <a:p>
            <a:pPr indent="0" lvl="0" marL="0" marR="0" rtl="0" algn="l">
              <a:spcBef>
                <a:spcPts val="0"/>
              </a:spcBef>
              <a:spcAft>
                <a:spcPts val="0"/>
              </a:spcAft>
              <a:buNone/>
            </a:pPr>
            <a:r>
              <a:t/>
            </a:r>
            <a:endParaRPr b="0" sz="1600"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22.png"/><Relationship Id="rId5" Type="http://schemas.openxmlformats.org/officeDocument/2006/relationships/image" Target="../media/image7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24.png"/><Relationship Id="rId5"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4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83.jpg"/><Relationship Id="rId4" Type="http://schemas.openxmlformats.org/officeDocument/2006/relationships/image" Target="../media/image55.jpg"/><Relationship Id="rId5" Type="http://schemas.openxmlformats.org/officeDocument/2006/relationships/image" Target="../media/image8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9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40.jpg"/><Relationship Id="rId5" Type="http://schemas.openxmlformats.org/officeDocument/2006/relationships/image" Target="../media/image67.jp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4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6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64.png"/><Relationship Id="rId4" Type="http://schemas.openxmlformats.org/officeDocument/2006/relationships/image" Target="../media/image6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71.jp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 Id="rId3" Type="http://schemas.openxmlformats.org/officeDocument/2006/relationships/image" Target="../media/image76.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 Id="rId3" Type="http://schemas.openxmlformats.org/officeDocument/2006/relationships/image" Target="../media/image7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 Id="rId3"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image" Target="../media/image89.png"/><Relationship Id="rId4" Type="http://schemas.openxmlformats.org/officeDocument/2006/relationships/image" Target="../media/image93.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79.png"/><Relationship Id="rId4" Type="http://schemas.openxmlformats.org/officeDocument/2006/relationships/image" Target="../media/image8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image" Target="../media/image78.png"/><Relationship Id="rId4" Type="http://schemas.openxmlformats.org/officeDocument/2006/relationships/image" Target="../media/image8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92.png"/><Relationship Id="rId4" Type="http://schemas.openxmlformats.org/officeDocument/2006/relationships/image" Target="../media/image8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90.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6.jpg"/><Relationship Id="rId5" Type="http://schemas.openxmlformats.org/officeDocument/2006/relationships/image" Target="../media/image7.gif"/><Relationship Id="rId6"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52"/>
          <p:cNvSpPr txBox="1"/>
          <p:nvPr>
            <p:ph type="title"/>
          </p:nvPr>
        </p:nvSpPr>
        <p:spPr>
          <a:xfrm>
            <a:off x="325899" y="3392175"/>
            <a:ext cx="8817900" cy="5973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Clr>
                <a:srgbClr val="FFFFFF"/>
              </a:buClr>
              <a:buSzPts val="4000"/>
              <a:buFont typeface="Arial"/>
              <a:buNone/>
            </a:pPr>
            <a:r>
              <a:rPr b="0" lang="en" sz="4000" strike="noStrike">
                <a:solidFill>
                  <a:srgbClr val="00FFFF"/>
                </a:solidFill>
                <a:latin typeface="Arial"/>
                <a:ea typeface="Arial"/>
                <a:cs typeface="Arial"/>
                <a:sym typeface="Arial"/>
              </a:rPr>
              <a:t>Day 1 – Buffer Overflow I</a:t>
            </a:r>
            <a:r>
              <a:rPr lang="en" sz="4000">
                <a:solidFill>
                  <a:srgbClr val="00FFFF"/>
                </a:solidFill>
              </a:rPr>
              <a:t>ntroduction</a:t>
            </a:r>
            <a:endParaRPr b="0" sz="4000" strike="noStrike">
              <a:solidFill>
                <a:srgbClr val="00FFFF"/>
              </a:solidFill>
              <a:latin typeface="Arial"/>
              <a:ea typeface="Arial"/>
              <a:cs typeface="Arial"/>
              <a:sym typeface="Arial"/>
            </a:endParaRPr>
          </a:p>
        </p:txBody>
      </p:sp>
      <p:sp>
        <p:nvSpPr>
          <p:cNvPr id="303" name="Google Shape;303;p52"/>
          <p:cNvSpPr txBox="1"/>
          <p:nvPr>
            <p:ph type="title"/>
          </p:nvPr>
        </p:nvSpPr>
        <p:spPr>
          <a:xfrm>
            <a:off x="4506200" y="4187650"/>
            <a:ext cx="3891000" cy="414600"/>
          </a:xfrm>
          <a:prstGeom prst="rect">
            <a:avLst/>
          </a:pr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Clr>
                <a:srgbClr val="FFFFFF"/>
              </a:buClr>
              <a:buSzPts val="1500"/>
              <a:buFont typeface="Arial"/>
              <a:buNone/>
            </a:pPr>
            <a:r>
              <a:rPr b="0" lang="en" sz="1500" strike="noStrike">
                <a:solidFill>
                  <a:srgbClr val="00FFFF"/>
                </a:solidFill>
                <a:latin typeface="Arial"/>
                <a:ea typeface="Arial"/>
                <a:cs typeface="Arial"/>
                <a:sym typeface="Arial"/>
              </a:rPr>
              <a:t>Presentation by the SFSU CyberSec Team</a:t>
            </a:r>
            <a:endParaRPr b="0" sz="1500" strike="noStrike">
              <a:solidFill>
                <a:srgbClr val="00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idx="2" type="body"/>
          </p:nvPr>
        </p:nvSpPr>
        <p:spPr>
          <a:xfrm>
            <a:off x="2467602" y="1189524"/>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387" name="Google Shape;387;p61"/>
          <p:cNvPicPr preferRelativeResize="0"/>
          <p:nvPr/>
        </p:nvPicPr>
        <p:blipFill>
          <a:blip r:embed="rId3">
            <a:alphaModFix/>
          </a:blip>
          <a:stretch>
            <a:fillRect/>
          </a:stretch>
        </p:blipFill>
        <p:spPr>
          <a:xfrm>
            <a:off x="0" y="709904"/>
            <a:ext cx="9144001" cy="3941842"/>
          </a:xfrm>
          <a:prstGeom prst="rect">
            <a:avLst/>
          </a:prstGeom>
          <a:noFill/>
          <a:ln>
            <a:noFill/>
          </a:ln>
        </p:spPr>
      </p:pic>
      <p:sp>
        <p:nvSpPr>
          <p:cNvPr id="388" name="Google Shape;388;p61"/>
          <p:cNvSpPr txBox="1"/>
          <p:nvPr/>
        </p:nvSpPr>
        <p:spPr>
          <a:xfrm>
            <a:off x="0" y="0"/>
            <a:ext cx="78462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rPr>
              <a:t>Linux Command Line - Buffer Redirection Cont.</a:t>
            </a:r>
            <a:endParaRPr sz="2700">
              <a:solidFill>
                <a:schemeClr val="lt1"/>
              </a:solidFill>
            </a:endParaRPr>
          </a:p>
        </p:txBody>
      </p:sp>
      <p:pic>
        <p:nvPicPr>
          <p:cNvPr id="389" name="Google Shape;389;p61"/>
          <p:cNvPicPr preferRelativeResize="0"/>
          <p:nvPr/>
        </p:nvPicPr>
        <p:blipFill>
          <a:blip r:embed="rId4">
            <a:alphaModFix/>
          </a:blip>
          <a:stretch>
            <a:fillRect/>
          </a:stretch>
        </p:blipFill>
        <p:spPr>
          <a:xfrm>
            <a:off x="4071575" y="3356500"/>
            <a:ext cx="4195375" cy="166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2"/>
          <p:cNvSpPr txBox="1"/>
          <p:nvPr>
            <p:ph idx="2" type="body"/>
          </p:nvPr>
        </p:nvSpPr>
        <p:spPr>
          <a:xfrm>
            <a:off x="206125" y="817200"/>
            <a:ext cx="4472100" cy="1672200"/>
          </a:xfrm>
          <a:prstGeom prst="rect">
            <a:avLst/>
          </a:prstGeom>
        </p:spPr>
        <p:txBody>
          <a:bodyPr anchorCtr="0" anchor="t" bIns="0" lIns="0" spcFirstLastPara="1" rIns="0" wrap="square" tIns="0">
            <a:normAutofit lnSpcReduction="10000"/>
          </a:bodyPr>
          <a:lstStyle/>
          <a:p>
            <a:pPr indent="0" lvl="0" marL="0" rtl="0" algn="l">
              <a:spcBef>
                <a:spcPts val="0"/>
              </a:spcBef>
              <a:spcAft>
                <a:spcPts val="0"/>
              </a:spcAft>
              <a:buNone/>
            </a:pPr>
            <a:r>
              <a:rPr lang="en" sz="2400">
                <a:solidFill>
                  <a:schemeClr val="lt1"/>
                </a:solidFill>
              </a:rPr>
              <a:t>The simplest way to understand file descriptors is by understanding Unix.</a:t>
            </a:r>
            <a:endParaRPr sz="2400">
              <a:solidFill>
                <a:schemeClr val="lt1"/>
              </a:solidFill>
            </a:endParaRPr>
          </a:p>
          <a:p>
            <a:pPr indent="0" lvl="0" marL="0" rtl="0" algn="l">
              <a:spcBef>
                <a:spcPts val="0"/>
              </a:spcBef>
              <a:spcAft>
                <a:spcPts val="0"/>
              </a:spcAft>
              <a:buNone/>
            </a:pPr>
            <a:r>
              <a:rPr lang="en" sz="2400">
                <a:solidFill>
                  <a:schemeClr val="lt1"/>
                </a:solidFill>
              </a:rPr>
              <a:t>(Aka your current Linux operating system backbone)</a:t>
            </a:r>
            <a:endParaRPr sz="2400">
              <a:solidFill>
                <a:schemeClr val="lt1"/>
              </a:solidFill>
            </a:endParaRPr>
          </a:p>
        </p:txBody>
      </p:sp>
      <p:sp>
        <p:nvSpPr>
          <p:cNvPr id="395" name="Google Shape;395;p62"/>
          <p:cNvSpPr txBox="1"/>
          <p:nvPr/>
        </p:nvSpPr>
        <p:spPr>
          <a:xfrm>
            <a:off x="141575" y="62525"/>
            <a:ext cx="85218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Comic Sans MS"/>
                <a:ea typeface="Comic Sans MS"/>
                <a:cs typeface="Comic Sans MS"/>
                <a:sym typeface="Comic Sans MS"/>
              </a:rPr>
              <a:t>File Descriptors.. AGAIN !</a:t>
            </a:r>
            <a:endParaRPr sz="3000">
              <a:solidFill>
                <a:schemeClr val="lt1"/>
              </a:solidFill>
              <a:latin typeface="Comic Sans MS"/>
              <a:ea typeface="Comic Sans MS"/>
              <a:cs typeface="Comic Sans MS"/>
              <a:sym typeface="Comic Sans MS"/>
            </a:endParaRPr>
          </a:p>
        </p:txBody>
      </p:sp>
      <p:pic>
        <p:nvPicPr>
          <p:cNvPr id="396" name="Google Shape;396;p62"/>
          <p:cNvPicPr preferRelativeResize="0"/>
          <p:nvPr/>
        </p:nvPicPr>
        <p:blipFill>
          <a:blip r:embed="rId3">
            <a:alphaModFix/>
          </a:blip>
          <a:stretch>
            <a:fillRect/>
          </a:stretch>
        </p:blipFill>
        <p:spPr>
          <a:xfrm>
            <a:off x="5312725" y="917375"/>
            <a:ext cx="3571425" cy="2178825"/>
          </a:xfrm>
          <a:prstGeom prst="rect">
            <a:avLst/>
          </a:prstGeom>
          <a:noFill/>
          <a:ln>
            <a:noFill/>
          </a:ln>
        </p:spPr>
      </p:pic>
      <p:sp>
        <p:nvSpPr>
          <p:cNvPr id="397" name="Google Shape;397;p62"/>
          <p:cNvSpPr txBox="1"/>
          <p:nvPr/>
        </p:nvSpPr>
        <p:spPr>
          <a:xfrm>
            <a:off x="169150" y="2627375"/>
            <a:ext cx="4316100" cy="1916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Everything is treated as a file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When a process is started, it generates a table of numbers denoting different files that it has control over</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The most important part! —-&gt; </a:t>
            </a:r>
            <a:endParaRPr sz="2000">
              <a:solidFill>
                <a:srgbClr val="FFFFFF"/>
              </a:solidFill>
            </a:endParaRPr>
          </a:p>
        </p:txBody>
      </p:sp>
      <p:sp>
        <p:nvSpPr>
          <p:cNvPr id="398" name="Google Shape;398;p62"/>
          <p:cNvSpPr txBox="1"/>
          <p:nvPr/>
        </p:nvSpPr>
        <p:spPr>
          <a:xfrm>
            <a:off x="4678175" y="3096200"/>
            <a:ext cx="4578300" cy="17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Input/Output (IO) can be / is treated as a file, thus being mapped to the table.  MOST IMPORTANT </a:t>
            </a:r>
            <a:endParaRPr sz="1800">
              <a:solidFill>
                <a:schemeClr val="lt1"/>
              </a:solidFill>
            </a:endParaRPr>
          </a:p>
          <a:p>
            <a:pPr indent="0" lvl="0" marL="0" rtl="0" algn="l">
              <a:spcBef>
                <a:spcPts val="0"/>
              </a:spcBef>
              <a:spcAft>
                <a:spcPts val="0"/>
              </a:spcAft>
              <a:buNone/>
            </a:pPr>
            <a:r>
              <a:rPr lang="en" sz="1800">
                <a:solidFill>
                  <a:srgbClr val="00FF00"/>
                </a:solidFill>
              </a:rPr>
              <a:t>0 - standard input</a:t>
            </a:r>
            <a:endParaRPr sz="1800">
              <a:solidFill>
                <a:srgbClr val="00FF00"/>
              </a:solidFill>
            </a:endParaRPr>
          </a:p>
          <a:p>
            <a:pPr indent="0" lvl="0" marL="0" rtl="0" algn="l">
              <a:spcBef>
                <a:spcPts val="0"/>
              </a:spcBef>
              <a:spcAft>
                <a:spcPts val="0"/>
              </a:spcAft>
              <a:buNone/>
            </a:pPr>
            <a:r>
              <a:rPr lang="en" sz="1800">
                <a:solidFill>
                  <a:srgbClr val="00FF00"/>
                </a:solidFill>
              </a:rPr>
              <a:t>1 - standard output</a:t>
            </a:r>
            <a:endParaRPr sz="1800">
              <a:solidFill>
                <a:srgbClr val="00FF00"/>
              </a:solidFill>
            </a:endParaRPr>
          </a:p>
          <a:p>
            <a:pPr indent="0" lvl="0" marL="0" rtl="0" algn="l">
              <a:spcBef>
                <a:spcPts val="0"/>
              </a:spcBef>
              <a:spcAft>
                <a:spcPts val="0"/>
              </a:spcAft>
              <a:buNone/>
            </a:pPr>
            <a:r>
              <a:rPr lang="en" sz="1800">
                <a:solidFill>
                  <a:srgbClr val="00FF00"/>
                </a:solidFill>
              </a:rPr>
              <a:t>2 - standard error </a:t>
            </a:r>
            <a:endParaRPr sz="1800">
              <a:solidFill>
                <a:schemeClr val="lt1"/>
              </a:solidFill>
            </a:endParaRPr>
          </a:p>
          <a:p>
            <a:pPr indent="0" lvl="0" marL="0" rtl="0" algn="l">
              <a:spcBef>
                <a:spcPts val="0"/>
              </a:spcBef>
              <a:spcAft>
                <a:spcPts val="0"/>
              </a:spcAft>
              <a:buNone/>
            </a:pPr>
            <a:r>
              <a:rPr lang="en" sz="1800">
                <a:solidFill>
                  <a:schemeClr val="lt1"/>
                </a:solidFill>
              </a:rPr>
              <a:t>A process usually has these three opened. unless it doesn’t need them - (daemon)</a:t>
            </a:r>
            <a:endParaRPr sz="1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idx="2" type="body"/>
          </p:nvPr>
        </p:nvSpPr>
        <p:spPr>
          <a:xfrm>
            <a:off x="2467602" y="1189524"/>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404" name="Google Shape;404;p63"/>
          <p:cNvSpPr txBox="1"/>
          <p:nvPr/>
        </p:nvSpPr>
        <p:spPr>
          <a:xfrm>
            <a:off x="4278425" y="2682525"/>
            <a:ext cx="179400" cy="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63"/>
          <p:cNvPicPr preferRelativeResize="0"/>
          <p:nvPr/>
        </p:nvPicPr>
        <p:blipFill>
          <a:blip r:embed="rId3">
            <a:alphaModFix/>
          </a:blip>
          <a:stretch>
            <a:fillRect/>
          </a:stretch>
        </p:blipFill>
        <p:spPr>
          <a:xfrm>
            <a:off x="0" y="671714"/>
            <a:ext cx="9144001" cy="4035422"/>
          </a:xfrm>
          <a:prstGeom prst="rect">
            <a:avLst/>
          </a:prstGeom>
          <a:noFill/>
          <a:ln>
            <a:noFill/>
          </a:ln>
        </p:spPr>
      </p:pic>
      <p:sp>
        <p:nvSpPr>
          <p:cNvPr id="406" name="Google Shape;406;p63"/>
          <p:cNvSpPr txBox="1"/>
          <p:nvPr/>
        </p:nvSpPr>
        <p:spPr>
          <a:xfrm>
            <a:off x="86425" y="90100"/>
            <a:ext cx="8190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Computer Languages and the Levels of Abstraction - Hello Assembly</a:t>
            </a:r>
            <a:endParaRPr sz="2200">
              <a:solidFill>
                <a:schemeClr val="lt1"/>
              </a:solidFill>
            </a:endParaRPr>
          </a:p>
        </p:txBody>
      </p:sp>
      <p:sp>
        <p:nvSpPr>
          <p:cNvPr id="407" name="Google Shape;407;p63"/>
          <p:cNvSpPr/>
          <p:nvPr/>
        </p:nvSpPr>
        <p:spPr>
          <a:xfrm>
            <a:off x="7257000" y="1827575"/>
            <a:ext cx="1572000" cy="386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 here</a:t>
            </a:r>
            <a:endParaRPr/>
          </a:p>
        </p:txBody>
      </p:sp>
      <p:sp>
        <p:nvSpPr>
          <p:cNvPr id="408" name="Google Shape;408;p63"/>
          <p:cNvSpPr/>
          <p:nvPr/>
        </p:nvSpPr>
        <p:spPr>
          <a:xfrm>
            <a:off x="1327450" y="862300"/>
            <a:ext cx="1296300" cy="703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Or HERE!</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idx="2" type="body"/>
          </p:nvPr>
        </p:nvSpPr>
        <p:spPr>
          <a:xfrm>
            <a:off x="4801375" y="1080450"/>
            <a:ext cx="4015500" cy="1629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000">
                <a:solidFill>
                  <a:schemeClr val="lt1"/>
                </a:solidFill>
              </a:rPr>
              <a:t>In a dynamic programming language, the code that you write is taken through an </a:t>
            </a:r>
            <a:r>
              <a:rPr lang="en" sz="2000">
                <a:solidFill>
                  <a:srgbClr val="00FF00"/>
                </a:solidFill>
              </a:rPr>
              <a:t>“</a:t>
            </a:r>
            <a:r>
              <a:rPr lang="en" sz="2000">
                <a:solidFill>
                  <a:srgbClr val="00FF00"/>
                </a:solidFill>
              </a:rPr>
              <a:t>interpreter</a:t>
            </a:r>
            <a:r>
              <a:rPr lang="en" sz="2000">
                <a:solidFill>
                  <a:srgbClr val="00FF00"/>
                </a:solidFill>
              </a:rPr>
              <a:t>”</a:t>
            </a:r>
            <a:r>
              <a:rPr lang="en" sz="2000">
                <a:solidFill>
                  <a:schemeClr val="lt1"/>
                </a:solidFill>
              </a:rPr>
              <a:t> that translates and executes the code during </a:t>
            </a:r>
            <a:r>
              <a:rPr lang="en" sz="2000">
                <a:solidFill>
                  <a:srgbClr val="00FF00"/>
                </a:solidFill>
              </a:rPr>
              <a:t>runtime.</a:t>
            </a:r>
            <a:endParaRPr sz="2000">
              <a:solidFill>
                <a:srgbClr val="00FF00"/>
              </a:solidFill>
            </a:endParaRPr>
          </a:p>
        </p:txBody>
      </p:sp>
      <p:sp>
        <p:nvSpPr>
          <p:cNvPr id="414" name="Google Shape;414;p64"/>
          <p:cNvSpPr txBox="1"/>
          <p:nvPr/>
        </p:nvSpPr>
        <p:spPr>
          <a:xfrm>
            <a:off x="182950" y="76300"/>
            <a:ext cx="87426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rPr>
              <a:t>How do statically typed programming languages work?</a:t>
            </a:r>
            <a:endParaRPr sz="2600">
              <a:solidFill>
                <a:schemeClr val="lt1"/>
              </a:solidFill>
            </a:endParaRPr>
          </a:p>
          <a:p>
            <a:pPr indent="0" lvl="0" marL="0" rtl="0" algn="l">
              <a:spcBef>
                <a:spcPts val="0"/>
              </a:spcBef>
              <a:spcAft>
                <a:spcPts val="0"/>
              </a:spcAft>
              <a:buNone/>
            </a:pPr>
            <a:r>
              <a:rPr lang="en" sz="2600">
                <a:solidFill>
                  <a:schemeClr val="lt1"/>
                </a:solidFill>
              </a:rPr>
              <a:t>v</a:t>
            </a:r>
            <a:r>
              <a:rPr lang="en" sz="2600">
                <a:solidFill>
                  <a:schemeClr val="lt1"/>
                </a:solidFill>
              </a:rPr>
              <a:t>s how do dynamically typed.</a:t>
            </a:r>
            <a:endParaRPr sz="2600">
              <a:solidFill>
                <a:schemeClr val="lt1"/>
              </a:solidFill>
            </a:endParaRPr>
          </a:p>
        </p:txBody>
      </p:sp>
      <p:pic>
        <p:nvPicPr>
          <p:cNvPr id="415" name="Google Shape;415;p64"/>
          <p:cNvPicPr preferRelativeResize="0"/>
          <p:nvPr/>
        </p:nvPicPr>
        <p:blipFill>
          <a:blip r:embed="rId3">
            <a:alphaModFix/>
          </a:blip>
          <a:stretch>
            <a:fillRect/>
          </a:stretch>
        </p:blipFill>
        <p:spPr>
          <a:xfrm>
            <a:off x="343675" y="2927000"/>
            <a:ext cx="4457700" cy="1771650"/>
          </a:xfrm>
          <a:prstGeom prst="rect">
            <a:avLst/>
          </a:prstGeom>
          <a:noFill/>
          <a:ln>
            <a:noFill/>
          </a:ln>
        </p:spPr>
      </p:pic>
      <p:sp>
        <p:nvSpPr>
          <p:cNvPr id="416" name="Google Shape;416;p64"/>
          <p:cNvSpPr txBox="1"/>
          <p:nvPr/>
        </p:nvSpPr>
        <p:spPr>
          <a:xfrm>
            <a:off x="419425" y="1096725"/>
            <a:ext cx="4306200" cy="17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You write human readable code </a:t>
            </a:r>
            <a:r>
              <a:rPr lang="en" sz="1800">
                <a:solidFill>
                  <a:srgbClr val="00FF00"/>
                </a:solidFill>
              </a:rPr>
              <a:t>(that has abstracted the dirty mess that is machine code)</a:t>
            </a:r>
            <a:r>
              <a:rPr lang="en" sz="1800">
                <a:solidFill>
                  <a:schemeClr val="lt1"/>
                </a:solidFill>
              </a:rPr>
              <a:t>, and take it through what is known as a “compiler” to convert it to machine readable code (assembly) that can be executed separately from the </a:t>
            </a:r>
            <a:r>
              <a:rPr lang="en" sz="1800">
                <a:solidFill>
                  <a:srgbClr val="FF0000"/>
                </a:solidFill>
              </a:rPr>
              <a:t>creation process</a:t>
            </a:r>
            <a:endParaRPr sz="1800">
              <a:solidFill>
                <a:srgbClr val="FF0000"/>
              </a:solidFill>
            </a:endParaRPr>
          </a:p>
        </p:txBody>
      </p:sp>
      <p:pic>
        <p:nvPicPr>
          <p:cNvPr id="417" name="Google Shape;417;p64"/>
          <p:cNvPicPr preferRelativeResize="0"/>
          <p:nvPr/>
        </p:nvPicPr>
        <p:blipFill>
          <a:blip r:embed="rId4">
            <a:alphaModFix/>
          </a:blip>
          <a:stretch>
            <a:fillRect/>
          </a:stretch>
        </p:blipFill>
        <p:spPr>
          <a:xfrm>
            <a:off x="5215775" y="2792825"/>
            <a:ext cx="2265050" cy="2636825"/>
          </a:xfrm>
          <a:prstGeom prst="rect">
            <a:avLst/>
          </a:prstGeom>
          <a:noFill/>
          <a:ln>
            <a:noFill/>
          </a:ln>
        </p:spPr>
      </p:pic>
      <p:sp>
        <p:nvSpPr>
          <p:cNvPr id="418" name="Google Shape;418;p64"/>
          <p:cNvSpPr txBox="1"/>
          <p:nvPr/>
        </p:nvSpPr>
        <p:spPr>
          <a:xfrm>
            <a:off x="6879000" y="2324000"/>
            <a:ext cx="2265000" cy="9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urier New"/>
                <a:ea typeface="Courier New"/>
                <a:cs typeface="Courier New"/>
                <a:sym typeface="Courier New"/>
              </a:rPr>
              <a:t>There are programming languages that rest between these two types</a:t>
            </a:r>
            <a:endParaRPr>
              <a:solidFill>
                <a:srgbClr val="F1C23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nvSpPr>
        <p:spPr>
          <a:xfrm>
            <a:off x="238100" y="117675"/>
            <a:ext cx="8315100" cy="8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Simple hello world in C</a:t>
            </a:r>
            <a:endParaRPr sz="2500">
              <a:solidFill>
                <a:schemeClr val="lt1"/>
              </a:solidFill>
            </a:endParaRPr>
          </a:p>
        </p:txBody>
      </p:sp>
      <p:pic>
        <p:nvPicPr>
          <p:cNvPr id="424" name="Google Shape;424;p65"/>
          <p:cNvPicPr preferRelativeResize="0"/>
          <p:nvPr/>
        </p:nvPicPr>
        <p:blipFill>
          <a:blip r:embed="rId3">
            <a:alphaModFix/>
          </a:blip>
          <a:stretch>
            <a:fillRect/>
          </a:stretch>
        </p:blipFill>
        <p:spPr>
          <a:xfrm>
            <a:off x="238100" y="972677"/>
            <a:ext cx="3953800" cy="2360975"/>
          </a:xfrm>
          <a:prstGeom prst="rect">
            <a:avLst/>
          </a:prstGeom>
          <a:noFill/>
          <a:ln>
            <a:noFill/>
          </a:ln>
        </p:spPr>
      </p:pic>
      <p:sp>
        <p:nvSpPr>
          <p:cNvPr id="425" name="Google Shape;425;p65"/>
          <p:cNvSpPr/>
          <p:nvPr/>
        </p:nvSpPr>
        <p:spPr>
          <a:xfrm>
            <a:off x="2844425" y="2001513"/>
            <a:ext cx="2247600" cy="30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Main driver function </a:t>
            </a:r>
            <a:endParaRPr/>
          </a:p>
        </p:txBody>
      </p:sp>
      <p:sp>
        <p:nvSpPr>
          <p:cNvPr id="426" name="Google Shape;426;p65"/>
          <p:cNvSpPr txBox="1"/>
          <p:nvPr/>
        </p:nvSpPr>
        <p:spPr>
          <a:xfrm>
            <a:off x="5092025" y="1937550"/>
            <a:ext cx="2427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Everything starts here</a:t>
            </a:r>
            <a:endParaRPr>
              <a:solidFill>
                <a:schemeClr val="lt1"/>
              </a:solidFill>
            </a:endParaRPr>
          </a:p>
        </p:txBody>
      </p:sp>
      <p:sp>
        <p:nvSpPr>
          <p:cNvPr id="427" name="Google Shape;427;p65"/>
          <p:cNvSpPr/>
          <p:nvPr/>
        </p:nvSpPr>
        <p:spPr>
          <a:xfrm>
            <a:off x="4057800" y="2304825"/>
            <a:ext cx="2771700" cy="30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Function to print to screen</a:t>
            </a:r>
            <a:endParaRPr/>
          </a:p>
        </p:txBody>
      </p:sp>
      <p:sp>
        <p:nvSpPr>
          <p:cNvPr id="428" name="Google Shape;428;p65"/>
          <p:cNvSpPr/>
          <p:nvPr/>
        </p:nvSpPr>
        <p:spPr>
          <a:xfrm>
            <a:off x="2844425" y="1523850"/>
            <a:ext cx="2592300" cy="413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Library to use printf</a:t>
            </a:r>
            <a:endParaRPr/>
          </a:p>
        </p:txBody>
      </p:sp>
      <p:sp>
        <p:nvSpPr>
          <p:cNvPr id="429" name="Google Shape;429;p65"/>
          <p:cNvSpPr/>
          <p:nvPr/>
        </p:nvSpPr>
        <p:spPr>
          <a:xfrm>
            <a:off x="2265175" y="2681775"/>
            <a:ext cx="3144000" cy="30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Good practice, not necessary</a:t>
            </a:r>
            <a:endParaRPr/>
          </a:p>
        </p:txBody>
      </p:sp>
      <p:sp>
        <p:nvSpPr>
          <p:cNvPr id="430" name="Google Shape;430;p65"/>
          <p:cNvSpPr txBox="1"/>
          <p:nvPr/>
        </p:nvSpPr>
        <p:spPr>
          <a:xfrm>
            <a:off x="279475" y="3509900"/>
            <a:ext cx="4964400" cy="13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FF00"/>
                </a:solidFill>
              </a:rPr>
              <a:t>user@terminal$:  </a:t>
            </a:r>
            <a:r>
              <a:rPr lang="en" sz="1700">
                <a:solidFill>
                  <a:srgbClr val="00FF00"/>
                </a:solidFill>
              </a:rPr>
              <a:t>g</a:t>
            </a:r>
            <a:r>
              <a:rPr lang="en" sz="1700">
                <a:solidFill>
                  <a:srgbClr val="00FF00"/>
                </a:solidFill>
              </a:rPr>
              <a:t>cc helloworld.c -o helloworld</a:t>
            </a:r>
            <a:endParaRPr sz="1700">
              <a:solidFill>
                <a:srgbClr val="00FF00"/>
              </a:solidFill>
            </a:endParaRPr>
          </a:p>
          <a:p>
            <a:pPr indent="0" lvl="0" marL="0" rtl="0" algn="l">
              <a:spcBef>
                <a:spcPts val="0"/>
              </a:spcBef>
              <a:spcAft>
                <a:spcPts val="0"/>
              </a:spcAft>
              <a:buNone/>
            </a:pPr>
            <a:r>
              <a:rPr lang="en" sz="1700">
                <a:solidFill>
                  <a:srgbClr val="00FF00"/>
                </a:solidFill>
              </a:rPr>
              <a:t>user@terminal$: ./helloworld</a:t>
            </a:r>
            <a:endParaRPr sz="1700">
              <a:solidFill>
                <a:srgbClr val="00FF00"/>
              </a:solidFill>
            </a:endParaRPr>
          </a:p>
          <a:p>
            <a:pPr indent="0" lvl="0" marL="0" rtl="0" algn="l">
              <a:spcBef>
                <a:spcPts val="0"/>
              </a:spcBef>
              <a:spcAft>
                <a:spcPts val="0"/>
              </a:spcAft>
              <a:buNone/>
            </a:pPr>
            <a:r>
              <a:rPr lang="en" sz="1700">
                <a:solidFill>
                  <a:srgbClr val="00FF00"/>
                </a:solidFill>
              </a:rPr>
              <a:t>Hello World!</a:t>
            </a:r>
            <a:endParaRPr sz="1700">
              <a:solidFill>
                <a:srgbClr val="00FF00"/>
              </a:solidFill>
            </a:endParaRPr>
          </a:p>
          <a:p>
            <a:pPr indent="0" lvl="0" marL="0" rtl="0" algn="l">
              <a:spcBef>
                <a:spcPts val="0"/>
              </a:spcBef>
              <a:spcAft>
                <a:spcPts val="0"/>
              </a:spcAft>
              <a:buClr>
                <a:schemeClr val="dk1"/>
              </a:buClr>
              <a:buSzPts val="1100"/>
              <a:buFont typeface="Arial"/>
              <a:buNone/>
            </a:pPr>
            <a:r>
              <a:rPr lang="en" sz="1700">
                <a:solidFill>
                  <a:srgbClr val="00FF00"/>
                </a:solidFill>
              </a:rPr>
              <a:t>user@terminal$:</a:t>
            </a:r>
            <a:endParaRPr sz="1700">
              <a:solidFill>
                <a:srgbClr val="00FF00"/>
              </a:solidFill>
            </a:endParaRPr>
          </a:p>
        </p:txBody>
      </p:sp>
      <p:sp>
        <p:nvSpPr>
          <p:cNvPr id="431" name="Google Shape;431;p65"/>
          <p:cNvSpPr/>
          <p:nvPr/>
        </p:nvSpPr>
        <p:spPr>
          <a:xfrm>
            <a:off x="4940325" y="3440950"/>
            <a:ext cx="3502500" cy="634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Compiling!</a:t>
            </a:r>
            <a:endParaRPr/>
          </a:p>
        </p:txBody>
      </p:sp>
      <p:sp>
        <p:nvSpPr>
          <p:cNvPr id="432" name="Google Shape;432;p65"/>
          <p:cNvSpPr/>
          <p:nvPr/>
        </p:nvSpPr>
        <p:spPr>
          <a:xfrm>
            <a:off x="3230425" y="3923575"/>
            <a:ext cx="3226800" cy="413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a:t>
            </a:r>
            <a:endParaRPr/>
          </a:p>
        </p:txBody>
      </p:sp>
      <p:sp>
        <p:nvSpPr>
          <p:cNvPr id="433" name="Google Shape;433;p65"/>
          <p:cNvSpPr txBox="1"/>
          <p:nvPr/>
        </p:nvSpPr>
        <p:spPr>
          <a:xfrm>
            <a:off x="5409175" y="1179563"/>
            <a:ext cx="34059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Makes use of external “code” to let us use these common functions. A “Standard”, you may say.</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6"/>
          <p:cNvSpPr txBox="1"/>
          <p:nvPr>
            <p:ph idx="2" type="body"/>
          </p:nvPr>
        </p:nvSpPr>
        <p:spPr>
          <a:xfrm>
            <a:off x="2855225" y="1189525"/>
            <a:ext cx="3627900" cy="2237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300">
                <a:solidFill>
                  <a:schemeClr val="lt1"/>
                </a:solidFill>
              </a:rPr>
              <a:t>The </a:t>
            </a:r>
            <a:r>
              <a:rPr lang="en" sz="2300">
                <a:solidFill>
                  <a:srgbClr val="00FF00"/>
                </a:solidFill>
              </a:rPr>
              <a:t>printf </a:t>
            </a:r>
            <a:r>
              <a:rPr lang="en" sz="2300">
                <a:solidFill>
                  <a:schemeClr val="lt1"/>
                </a:solidFill>
              </a:rPr>
              <a:t>function that we used to print helloworld was code written by pros to abstract the complexities of actually writing helloworld to the terminal</a:t>
            </a:r>
            <a:endParaRPr sz="2300">
              <a:solidFill>
                <a:schemeClr val="lt1"/>
              </a:solidFill>
            </a:endParaRPr>
          </a:p>
        </p:txBody>
      </p:sp>
      <p:pic>
        <p:nvPicPr>
          <p:cNvPr id="439" name="Google Shape;439;p66"/>
          <p:cNvPicPr preferRelativeResize="0"/>
          <p:nvPr/>
        </p:nvPicPr>
        <p:blipFill>
          <a:blip r:embed="rId3">
            <a:alphaModFix/>
          </a:blip>
          <a:stretch>
            <a:fillRect/>
          </a:stretch>
        </p:blipFill>
        <p:spPr>
          <a:xfrm>
            <a:off x="499127" y="1189525"/>
            <a:ext cx="2356096" cy="2356096"/>
          </a:xfrm>
          <a:prstGeom prst="rect">
            <a:avLst/>
          </a:prstGeom>
          <a:noFill/>
          <a:ln>
            <a:noFill/>
          </a:ln>
        </p:spPr>
      </p:pic>
      <p:sp>
        <p:nvSpPr>
          <p:cNvPr id="440" name="Google Shape;440;p66"/>
          <p:cNvSpPr txBox="1"/>
          <p:nvPr/>
        </p:nvSpPr>
        <p:spPr>
          <a:xfrm>
            <a:off x="417375" y="90100"/>
            <a:ext cx="67155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rPr>
              <a:t>What if I were to tell you…</a:t>
            </a:r>
            <a:endParaRPr sz="2700">
              <a:solidFill>
                <a:schemeClr val="lt1"/>
              </a:solidFill>
            </a:endParaRPr>
          </a:p>
          <a:p>
            <a:pPr indent="0" lvl="0" marL="0" rtl="0" algn="l">
              <a:spcBef>
                <a:spcPts val="0"/>
              </a:spcBef>
              <a:spcAft>
                <a:spcPts val="0"/>
              </a:spcAft>
              <a:buNone/>
            </a:pPr>
            <a:r>
              <a:rPr lang="en" sz="2700">
                <a:solidFill>
                  <a:schemeClr val="lt1"/>
                </a:solidFill>
              </a:rPr>
              <a:t>There are more abstractions…. (cont)</a:t>
            </a:r>
            <a:endParaRPr sz="2700">
              <a:solidFill>
                <a:schemeClr val="lt1"/>
              </a:solidFill>
            </a:endParaRPr>
          </a:p>
        </p:txBody>
      </p:sp>
      <p:pic>
        <p:nvPicPr>
          <p:cNvPr id="441" name="Google Shape;441;p66"/>
          <p:cNvPicPr preferRelativeResize="0"/>
          <p:nvPr/>
        </p:nvPicPr>
        <p:blipFill>
          <a:blip r:embed="rId4">
            <a:alphaModFix/>
          </a:blip>
          <a:stretch>
            <a:fillRect/>
          </a:stretch>
        </p:blipFill>
        <p:spPr>
          <a:xfrm>
            <a:off x="4911850" y="3221025"/>
            <a:ext cx="5268525" cy="4217751"/>
          </a:xfrm>
          <a:prstGeom prst="rect">
            <a:avLst/>
          </a:prstGeom>
          <a:noFill/>
          <a:ln>
            <a:noFill/>
          </a:ln>
        </p:spPr>
      </p:pic>
      <p:pic>
        <p:nvPicPr>
          <p:cNvPr id="442" name="Google Shape;442;p66"/>
          <p:cNvPicPr preferRelativeResize="0"/>
          <p:nvPr/>
        </p:nvPicPr>
        <p:blipFill>
          <a:blip r:embed="rId5">
            <a:alphaModFix/>
          </a:blip>
          <a:stretch>
            <a:fillRect/>
          </a:stretch>
        </p:blipFill>
        <p:spPr>
          <a:xfrm>
            <a:off x="6681025" y="1042300"/>
            <a:ext cx="2005980" cy="2026325"/>
          </a:xfrm>
          <a:prstGeom prst="rect">
            <a:avLst/>
          </a:prstGeom>
          <a:noFill/>
          <a:ln>
            <a:noFill/>
          </a:ln>
        </p:spPr>
      </p:pic>
      <p:sp>
        <p:nvSpPr>
          <p:cNvPr id="443" name="Google Shape;443;p66"/>
          <p:cNvSpPr txBox="1"/>
          <p:nvPr/>
        </p:nvSpPr>
        <p:spPr>
          <a:xfrm>
            <a:off x="444950" y="3827050"/>
            <a:ext cx="39852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FFFF"/>
                </a:solidFill>
                <a:latin typeface="Roboto Black"/>
                <a:ea typeface="Roboto Black"/>
                <a:cs typeface="Roboto Black"/>
                <a:sym typeface="Roboto Black"/>
              </a:rPr>
              <a:t>Layers upon layers upon layers of abstraction later…</a:t>
            </a:r>
            <a:endParaRPr sz="2200">
              <a:solidFill>
                <a:srgbClr val="00FFFF"/>
              </a:solidFill>
              <a:latin typeface="Roboto Black"/>
              <a:ea typeface="Roboto Black"/>
              <a:cs typeface="Roboto Black"/>
              <a:sym typeface="Robo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ph idx="2" type="body"/>
          </p:nvPr>
        </p:nvSpPr>
        <p:spPr>
          <a:xfrm>
            <a:off x="2467600" y="1189524"/>
            <a:ext cx="4015500" cy="1093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449" name="Google Shape;449;p67"/>
          <p:cNvSpPr txBox="1"/>
          <p:nvPr/>
        </p:nvSpPr>
        <p:spPr>
          <a:xfrm>
            <a:off x="186900" y="1082550"/>
            <a:ext cx="87702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00FF00"/>
                </a:solidFill>
                <a:latin typeface="Pacifico"/>
                <a:ea typeface="Pacifico"/>
                <a:cs typeface="Pacifico"/>
                <a:sym typeface="Pacifico"/>
              </a:rPr>
              <a:t>System Calls!</a:t>
            </a:r>
            <a:endParaRPr sz="5500">
              <a:solidFill>
                <a:srgbClr val="00FF00"/>
              </a:solidFill>
              <a:latin typeface="Pacifico"/>
              <a:ea typeface="Pacifico"/>
              <a:cs typeface="Pacifico"/>
              <a:sym typeface="Pacifico"/>
            </a:endParaRPr>
          </a:p>
        </p:txBody>
      </p:sp>
      <p:pic>
        <p:nvPicPr>
          <p:cNvPr id="450" name="Google Shape;450;p67"/>
          <p:cNvPicPr preferRelativeResize="0"/>
          <p:nvPr/>
        </p:nvPicPr>
        <p:blipFill>
          <a:blip r:embed="rId3">
            <a:alphaModFix/>
          </a:blip>
          <a:stretch>
            <a:fillRect/>
          </a:stretch>
        </p:blipFill>
        <p:spPr>
          <a:xfrm>
            <a:off x="333702" y="2931000"/>
            <a:ext cx="2356099" cy="1895923"/>
          </a:xfrm>
          <a:prstGeom prst="rect">
            <a:avLst/>
          </a:prstGeom>
          <a:noFill/>
          <a:ln>
            <a:noFill/>
          </a:ln>
        </p:spPr>
      </p:pic>
      <p:pic>
        <p:nvPicPr>
          <p:cNvPr id="451" name="Google Shape;451;p67"/>
          <p:cNvPicPr preferRelativeResize="0"/>
          <p:nvPr/>
        </p:nvPicPr>
        <p:blipFill>
          <a:blip r:embed="rId4">
            <a:alphaModFix/>
          </a:blip>
          <a:stretch>
            <a:fillRect/>
          </a:stretch>
        </p:blipFill>
        <p:spPr>
          <a:xfrm>
            <a:off x="4843800" y="2478432"/>
            <a:ext cx="3438800" cy="2283600"/>
          </a:xfrm>
          <a:prstGeom prst="rect">
            <a:avLst/>
          </a:prstGeom>
          <a:noFill/>
          <a:ln>
            <a:noFill/>
          </a:ln>
        </p:spPr>
      </p:pic>
      <p:sp>
        <p:nvSpPr>
          <p:cNvPr id="452" name="Google Shape;452;p67"/>
          <p:cNvSpPr txBox="1"/>
          <p:nvPr/>
        </p:nvSpPr>
        <p:spPr>
          <a:xfrm>
            <a:off x="7270775" y="3289325"/>
            <a:ext cx="12549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rPr>
              <a:t>Write</a:t>
            </a:r>
            <a:endParaRPr b="1" sz="1600">
              <a:solidFill>
                <a:srgbClr val="FF0000"/>
              </a:solidFill>
            </a:endParaRPr>
          </a:p>
          <a:p>
            <a:pPr indent="0" lvl="0" marL="0" rtl="0" algn="l">
              <a:spcBef>
                <a:spcPts val="0"/>
              </a:spcBef>
              <a:spcAft>
                <a:spcPts val="0"/>
              </a:spcAft>
              <a:buNone/>
            </a:pPr>
            <a:r>
              <a:rPr b="1" lang="en" sz="1600">
                <a:solidFill>
                  <a:srgbClr val="FF0000"/>
                </a:solidFill>
              </a:rPr>
              <a:t>Read </a:t>
            </a:r>
            <a:endParaRPr b="1" sz="1600">
              <a:solidFill>
                <a:srgbClr val="FF0000"/>
              </a:solidFill>
            </a:endParaRPr>
          </a:p>
          <a:p>
            <a:pPr indent="0" lvl="0" marL="0" rtl="0" algn="l">
              <a:spcBef>
                <a:spcPts val="0"/>
              </a:spcBef>
              <a:spcAft>
                <a:spcPts val="0"/>
              </a:spcAft>
              <a:buNone/>
            </a:pPr>
            <a:r>
              <a:rPr b="1" lang="en" sz="1600">
                <a:solidFill>
                  <a:srgbClr val="FF0000"/>
                </a:solidFill>
              </a:rPr>
              <a:t>Open</a:t>
            </a:r>
            <a:endParaRPr b="1" sz="1600">
              <a:solidFill>
                <a:srgbClr val="FF0000"/>
              </a:solidFill>
            </a:endParaRPr>
          </a:p>
          <a:p>
            <a:pPr indent="0" lvl="0" marL="0" rtl="0" algn="l">
              <a:spcBef>
                <a:spcPts val="0"/>
              </a:spcBef>
              <a:spcAft>
                <a:spcPts val="0"/>
              </a:spcAft>
              <a:buNone/>
            </a:pPr>
            <a:r>
              <a:rPr b="1" lang="en" sz="1600">
                <a:solidFill>
                  <a:srgbClr val="FF0000"/>
                </a:solidFill>
              </a:rPr>
              <a:t>Exit</a:t>
            </a:r>
            <a:endParaRPr b="1" sz="1600">
              <a:solidFill>
                <a:srgbClr val="FF0000"/>
              </a:solidFill>
            </a:endParaRPr>
          </a:p>
          <a:p>
            <a:pPr indent="0" lvl="0" marL="0" rtl="0" algn="l">
              <a:spcBef>
                <a:spcPts val="0"/>
              </a:spcBef>
              <a:spcAft>
                <a:spcPts val="0"/>
              </a:spcAft>
              <a:buNone/>
            </a:pPr>
            <a:r>
              <a:t/>
            </a:r>
            <a:endParaRPr b="1" sz="1600">
              <a:solidFill>
                <a:srgbClr val="FF0000"/>
              </a:solidFill>
            </a:endParaRPr>
          </a:p>
        </p:txBody>
      </p:sp>
      <p:sp>
        <p:nvSpPr>
          <p:cNvPr id="453" name="Google Shape;453;p67"/>
          <p:cNvSpPr txBox="1"/>
          <p:nvPr/>
        </p:nvSpPr>
        <p:spPr>
          <a:xfrm>
            <a:off x="5354025" y="3096200"/>
            <a:ext cx="9789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a:t>
            </a:r>
            <a:endParaRPr/>
          </a:p>
        </p:txBody>
      </p:sp>
      <p:pic>
        <p:nvPicPr>
          <p:cNvPr id="454" name="Google Shape;454;p67"/>
          <p:cNvPicPr preferRelativeResize="0"/>
          <p:nvPr/>
        </p:nvPicPr>
        <p:blipFill>
          <a:blip r:embed="rId5">
            <a:alphaModFix/>
          </a:blip>
          <a:stretch>
            <a:fillRect/>
          </a:stretch>
        </p:blipFill>
        <p:spPr>
          <a:xfrm>
            <a:off x="82725" y="281200"/>
            <a:ext cx="2177851" cy="1601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8"/>
          <p:cNvSpPr txBox="1"/>
          <p:nvPr>
            <p:ph idx="2" type="body"/>
          </p:nvPr>
        </p:nvSpPr>
        <p:spPr>
          <a:xfrm>
            <a:off x="291825" y="868800"/>
            <a:ext cx="4015500" cy="2443200"/>
          </a:xfrm>
          <a:prstGeom prst="rect">
            <a:avLst/>
          </a:prstGeom>
        </p:spPr>
        <p:txBody>
          <a:bodyPr anchorCtr="0" anchor="t" bIns="0" lIns="0" spcFirstLastPara="1" rIns="0" wrap="square" tIns="0">
            <a:normAutofit lnSpcReduction="10000"/>
          </a:bodyPr>
          <a:lstStyle/>
          <a:p>
            <a:pPr indent="0" lvl="0" marL="0" rtl="0" algn="l">
              <a:spcBef>
                <a:spcPts val="0"/>
              </a:spcBef>
              <a:spcAft>
                <a:spcPts val="0"/>
              </a:spcAft>
              <a:buNone/>
            </a:pPr>
            <a:r>
              <a:rPr b="1" lang="en" sz="1800">
                <a:solidFill>
                  <a:srgbClr val="00FF00"/>
                </a:solidFill>
              </a:rPr>
              <a:t>System calls are essentially the only legitimate way of interacting between the user and the operating system.</a:t>
            </a:r>
            <a:endParaRPr b="1" sz="1800">
              <a:solidFill>
                <a:srgbClr val="00FF00"/>
              </a:solidFill>
            </a:endParaRPr>
          </a:p>
          <a:p>
            <a:pPr indent="0" lvl="0" marL="0" rtl="0" algn="l">
              <a:spcBef>
                <a:spcPts val="0"/>
              </a:spcBef>
              <a:spcAft>
                <a:spcPts val="0"/>
              </a:spcAft>
              <a:buNone/>
            </a:pPr>
            <a:r>
              <a:t/>
            </a:r>
            <a:endParaRPr b="1" sz="1800">
              <a:solidFill>
                <a:srgbClr val="00FF00"/>
              </a:solidFill>
            </a:endParaRPr>
          </a:p>
          <a:p>
            <a:pPr indent="0" lvl="0" marL="0" rtl="0" algn="l">
              <a:spcBef>
                <a:spcPts val="0"/>
              </a:spcBef>
              <a:spcAft>
                <a:spcPts val="0"/>
              </a:spcAft>
              <a:buNone/>
            </a:pPr>
            <a:r>
              <a:rPr b="1" lang="en" sz="1800">
                <a:solidFill>
                  <a:srgbClr val="00FF00"/>
                </a:solidFill>
              </a:rPr>
              <a:t>System calls are part of an “API” to communicate to the “kernel”( which is essentially the operating system’s heart and brain and everything)</a:t>
            </a:r>
            <a:endParaRPr b="1" sz="1800">
              <a:solidFill>
                <a:srgbClr val="00FF00"/>
              </a:solidFill>
            </a:endParaRPr>
          </a:p>
        </p:txBody>
      </p:sp>
      <p:sp>
        <p:nvSpPr>
          <p:cNvPr id="460" name="Google Shape;460;p68"/>
          <p:cNvSpPr txBox="1"/>
          <p:nvPr/>
        </p:nvSpPr>
        <p:spPr>
          <a:xfrm>
            <a:off x="224325" y="0"/>
            <a:ext cx="8315100" cy="8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rPr>
              <a:t>WTF are system calls?</a:t>
            </a:r>
            <a:endParaRPr sz="3600">
              <a:solidFill>
                <a:schemeClr val="lt1"/>
              </a:solidFill>
            </a:endParaRPr>
          </a:p>
        </p:txBody>
      </p:sp>
      <p:pic>
        <p:nvPicPr>
          <p:cNvPr id="461" name="Google Shape;461;p68"/>
          <p:cNvPicPr preferRelativeResize="0"/>
          <p:nvPr/>
        </p:nvPicPr>
        <p:blipFill>
          <a:blip r:embed="rId3">
            <a:alphaModFix/>
          </a:blip>
          <a:stretch>
            <a:fillRect/>
          </a:stretch>
        </p:blipFill>
        <p:spPr>
          <a:xfrm>
            <a:off x="4484302" y="840375"/>
            <a:ext cx="4521072" cy="3648585"/>
          </a:xfrm>
          <a:prstGeom prst="rect">
            <a:avLst/>
          </a:prstGeom>
          <a:noFill/>
          <a:ln>
            <a:noFill/>
          </a:ln>
        </p:spPr>
      </p:pic>
      <p:sp>
        <p:nvSpPr>
          <p:cNvPr id="462" name="Google Shape;462;p68"/>
          <p:cNvSpPr txBox="1"/>
          <p:nvPr/>
        </p:nvSpPr>
        <p:spPr>
          <a:xfrm>
            <a:off x="389775" y="3355825"/>
            <a:ext cx="3819600" cy="10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Our knowledge of layers come into play here….</a:t>
            </a:r>
            <a:endParaRPr sz="2100">
              <a:solidFill>
                <a:schemeClr val="lt1"/>
              </a:solidFill>
            </a:endParaRPr>
          </a:p>
        </p:txBody>
      </p:sp>
      <p:sp>
        <p:nvSpPr>
          <p:cNvPr id="463" name="Google Shape;463;p68"/>
          <p:cNvSpPr txBox="1"/>
          <p:nvPr/>
        </p:nvSpPr>
        <p:spPr>
          <a:xfrm>
            <a:off x="224300" y="4488950"/>
            <a:ext cx="72948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Why abstract access to the kernel? Why create system calls? </a:t>
            </a:r>
            <a:endParaRPr sz="2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9"/>
          <p:cNvSpPr txBox="1"/>
          <p:nvPr>
            <p:ph idx="2" type="body"/>
          </p:nvPr>
        </p:nvSpPr>
        <p:spPr>
          <a:xfrm>
            <a:off x="2467602" y="1189524"/>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469" name="Google Shape;469;p69"/>
          <p:cNvPicPr preferRelativeResize="0"/>
          <p:nvPr/>
        </p:nvPicPr>
        <p:blipFill>
          <a:blip r:embed="rId3">
            <a:alphaModFix/>
          </a:blip>
          <a:stretch>
            <a:fillRect/>
          </a:stretch>
        </p:blipFill>
        <p:spPr>
          <a:xfrm>
            <a:off x="1093525" y="893277"/>
            <a:ext cx="6437576" cy="3575100"/>
          </a:xfrm>
          <a:prstGeom prst="rect">
            <a:avLst/>
          </a:prstGeom>
          <a:noFill/>
          <a:ln>
            <a:noFill/>
          </a:ln>
        </p:spPr>
      </p:pic>
      <p:sp>
        <p:nvSpPr>
          <p:cNvPr id="470" name="Google Shape;470;p69"/>
          <p:cNvSpPr txBox="1"/>
          <p:nvPr/>
        </p:nvSpPr>
        <p:spPr>
          <a:xfrm>
            <a:off x="486300" y="214200"/>
            <a:ext cx="76533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1" name="Google Shape;471;p69"/>
          <p:cNvPicPr preferRelativeResize="0"/>
          <p:nvPr/>
        </p:nvPicPr>
        <p:blipFill>
          <a:blip r:embed="rId4">
            <a:alphaModFix/>
          </a:blip>
          <a:stretch>
            <a:fillRect/>
          </a:stretch>
        </p:blipFill>
        <p:spPr>
          <a:xfrm>
            <a:off x="5606213" y="1189513"/>
            <a:ext cx="2657475" cy="1724025"/>
          </a:xfrm>
          <a:prstGeom prst="rect">
            <a:avLst/>
          </a:prstGeom>
          <a:noFill/>
          <a:ln>
            <a:noFill/>
          </a:ln>
        </p:spPr>
      </p:pic>
      <p:sp>
        <p:nvSpPr>
          <p:cNvPr id="472" name="Google Shape;472;p69"/>
          <p:cNvSpPr txBox="1"/>
          <p:nvPr/>
        </p:nvSpPr>
        <p:spPr>
          <a:xfrm>
            <a:off x="141575" y="145250"/>
            <a:ext cx="7005000" cy="6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rPr>
              <a:t>MFW security</a:t>
            </a:r>
            <a:endParaRPr sz="2600">
              <a:solidFill>
                <a:schemeClr val="lt1"/>
              </a:solidFill>
            </a:endParaRPr>
          </a:p>
        </p:txBody>
      </p:sp>
      <p:sp>
        <p:nvSpPr>
          <p:cNvPr id="473" name="Google Shape;473;p69"/>
          <p:cNvSpPr/>
          <p:nvPr/>
        </p:nvSpPr>
        <p:spPr>
          <a:xfrm>
            <a:off x="5038963" y="3882225"/>
            <a:ext cx="3792000" cy="11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lot of damage could be done if we had direct access to the kernel! We don’t/want to meddle with our brain and hearts right? That’s what those two up there are for, to protect us from ourselves &lt;3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ph idx="2" type="body"/>
          </p:nvPr>
        </p:nvSpPr>
        <p:spPr>
          <a:xfrm>
            <a:off x="665525" y="1565550"/>
            <a:ext cx="7487700" cy="144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solidFill>
                  <a:srgbClr val="00FF00"/>
                </a:solidFill>
              </a:rPr>
              <a:t>The write system call!</a:t>
            </a:r>
            <a:endParaRPr sz="2400">
              <a:solidFill>
                <a:srgbClr val="00FF00"/>
              </a:solidFill>
            </a:endParaRPr>
          </a:p>
        </p:txBody>
      </p:sp>
      <p:sp>
        <p:nvSpPr>
          <p:cNvPr id="479" name="Google Shape;479;p70"/>
          <p:cNvSpPr txBox="1"/>
          <p:nvPr/>
        </p:nvSpPr>
        <p:spPr>
          <a:xfrm>
            <a:off x="348425" y="62525"/>
            <a:ext cx="81219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rPr>
              <a:t>Our look into our first system call..</a:t>
            </a:r>
            <a:endParaRPr sz="2500">
              <a:solidFill>
                <a:srgbClr val="FFFFFF"/>
              </a:solidFill>
            </a:endParaRPr>
          </a:p>
        </p:txBody>
      </p:sp>
      <p:sp>
        <p:nvSpPr>
          <p:cNvPr id="480" name="Google Shape;480;p70"/>
          <p:cNvSpPr txBox="1"/>
          <p:nvPr/>
        </p:nvSpPr>
        <p:spPr>
          <a:xfrm>
            <a:off x="251900" y="724325"/>
            <a:ext cx="67431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We looked into printf(“Hello World”), now let’s look at how it really worked….</a:t>
            </a:r>
            <a:endParaRPr sz="2200">
              <a:solidFill>
                <a:schemeClr val="lt1"/>
              </a:solidFill>
            </a:endParaRPr>
          </a:p>
        </p:txBody>
      </p:sp>
      <p:pic>
        <p:nvPicPr>
          <p:cNvPr id="481" name="Google Shape;481;p70"/>
          <p:cNvPicPr preferRelativeResize="0"/>
          <p:nvPr/>
        </p:nvPicPr>
        <p:blipFill>
          <a:blip r:embed="rId3">
            <a:alphaModFix/>
          </a:blip>
          <a:stretch>
            <a:fillRect/>
          </a:stretch>
        </p:blipFill>
        <p:spPr>
          <a:xfrm>
            <a:off x="582775" y="2022200"/>
            <a:ext cx="6467475" cy="838200"/>
          </a:xfrm>
          <a:prstGeom prst="rect">
            <a:avLst/>
          </a:prstGeom>
          <a:noFill/>
          <a:ln>
            <a:noFill/>
          </a:ln>
        </p:spPr>
      </p:pic>
      <p:pic>
        <p:nvPicPr>
          <p:cNvPr id="482" name="Google Shape;482;p70"/>
          <p:cNvPicPr preferRelativeResize="0"/>
          <p:nvPr/>
        </p:nvPicPr>
        <p:blipFill>
          <a:blip r:embed="rId4">
            <a:alphaModFix/>
          </a:blip>
          <a:stretch>
            <a:fillRect/>
          </a:stretch>
        </p:blipFill>
        <p:spPr>
          <a:xfrm>
            <a:off x="582775" y="2917150"/>
            <a:ext cx="3408975" cy="1914400"/>
          </a:xfrm>
          <a:prstGeom prst="rect">
            <a:avLst/>
          </a:prstGeom>
          <a:noFill/>
          <a:ln>
            <a:noFill/>
          </a:ln>
        </p:spPr>
      </p:pic>
      <p:sp>
        <p:nvSpPr>
          <p:cNvPr id="483" name="Google Shape;483;p70"/>
          <p:cNvSpPr/>
          <p:nvPr/>
        </p:nvSpPr>
        <p:spPr>
          <a:xfrm>
            <a:off x="4140525" y="3951400"/>
            <a:ext cx="4435800" cy="565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A system call! - does the same thing! As printf!</a:t>
            </a:r>
            <a:endParaRPr sz="1500"/>
          </a:p>
        </p:txBody>
      </p:sp>
      <p:pic>
        <p:nvPicPr>
          <p:cNvPr id="484" name="Google Shape;484;p70"/>
          <p:cNvPicPr preferRelativeResize="0"/>
          <p:nvPr/>
        </p:nvPicPr>
        <p:blipFill>
          <a:blip r:embed="rId5">
            <a:alphaModFix/>
          </a:blip>
          <a:stretch>
            <a:fillRect/>
          </a:stretch>
        </p:blipFill>
        <p:spPr>
          <a:xfrm>
            <a:off x="7178475" y="2022200"/>
            <a:ext cx="1472616" cy="1914400"/>
          </a:xfrm>
          <a:prstGeom prst="rect">
            <a:avLst/>
          </a:prstGeom>
          <a:noFill/>
          <a:ln>
            <a:noFill/>
          </a:ln>
        </p:spPr>
      </p:pic>
      <p:sp>
        <p:nvSpPr>
          <p:cNvPr id="485" name="Google Shape;485;p70"/>
          <p:cNvSpPr txBox="1"/>
          <p:nvPr/>
        </p:nvSpPr>
        <p:spPr>
          <a:xfrm>
            <a:off x="2020800" y="3579350"/>
            <a:ext cx="71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457200" lvl="0" marL="2743200" rtl="0" algn="l">
              <a:spcBef>
                <a:spcPts val="0"/>
              </a:spcBef>
              <a:spcAft>
                <a:spcPts val="0"/>
              </a:spcAft>
              <a:buClr>
                <a:schemeClr val="lt1"/>
              </a:buClr>
              <a:buSzPts val="4000"/>
              <a:buFont typeface="Arial"/>
              <a:buNone/>
            </a:pPr>
            <a:r>
              <a:rPr lang="en" sz="4000">
                <a:solidFill>
                  <a:schemeClr val="lt1"/>
                </a:solidFill>
              </a:rPr>
              <a:t>Welcome </a:t>
            </a:r>
            <a:endParaRPr/>
          </a:p>
        </p:txBody>
      </p:sp>
      <p:sp>
        <p:nvSpPr>
          <p:cNvPr id="309" name="Google Shape;309;p53"/>
          <p:cNvSpPr txBox="1"/>
          <p:nvPr>
            <p:ph idx="1" type="subTitle"/>
          </p:nvPr>
        </p:nvSpPr>
        <p:spPr>
          <a:xfrm>
            <a:off x="480575" y="837925"/>
            <a:ext cx="7953600" cy="2087700"/>
          </a:xfrm>
          <a:prstGeom prst="rect">
            <a:avLst/>
          </a:prstGeom>
        </p:spPr>
        <p:txBody>
          <a:bodyPr anchorCtr="0" anchor="ctr" bIns="0" lIns="0" spcFirstLastPara="1" rIns="0" wrap="square" tIns="0">
            <a:noAutofit/>
          </a:bodyPr>
          <a:lstStyle/>
          <a:p>
            <a:pPr indent="0" lvl="0" marL="0" rtl="0" algn="l">
              <a:spcBef>
                <a:spcPts val="1300"/>
              </a:spcBef>
              <a:spcAft>
                <a:spcPts val="0"/>
              </a:spcAft>
              <a:buNone/>
            </a:pPr>
            <a:r>
              <a:t/>
            </a:r>
            <a:endParaRPr sz="1900">
              <a:solidFill>
                <a:schemeClr val="lt1"/>
              </a:solidFill>
            </a:endParaRPr>
          </a:p>
          <a:p>
            <a:pPr indent="-120650" lvl="0" marL="0" rtl="0" algn="l">
              <a:spcBef>
                <a:spcPts val="1300"/>
              </a:spcBef>
              <a:spcAft>
                <a:spcPts val="0"/>
              </a:spcAft>
              <a:buClr>
                <a:schemeClr val="lt1"/>
              </a:buClr>
              <a:buSzPts val="1900"/>
              <a:buChar char="●"/>
            </a:pPr>
            <a:r>
              <a:rPr lang="en" sz="1900">
                <a:solidFill>
                  <a:schemeClr val="lt1"/>
                </a:solidFill>
              </a:rPr>
              <a:t> Today is going to be interesting because the cyber team will make a great  attempt at teaching many concepts all at once.</a:t>
            </a:r>
            <a:endParaRPr sz="1900">
              <a:solidFill>
                <a:schemeClr val="lt1"/>
              </a:solidFill>
            </a:endParaRPr>
          </a:p>
          <a:p>
            <a:pPr indent="-120650" lvl="0" marL="0" rtl="0" algn="l">
              <a:spcBef>
                <a:spcPts val="1300"/>
              </a:spcBef>
              <a:spcAft>
                <a:spcPts val="0"/>
              </a:spcAft>
              <a:buClr>
                <a:schemeClr val="lt1"/>
              </a:buClr>
              <a:buSzPts val="1900"/>
              <a:buChar char="●"/>
            </a:pPr>
            <a:r>
              <a:rPr lang="en" sz="1900">
                <a:solidFill>
                  <a:schemeClr val="lt1"/>
                </a:solidFill>
              </a:rPr>
              <a:t> Follow us on Instagram &amp; join our discord</a:t>
            </a:r>
            <a:endParaRPr sz="1900">
              <a:solidFill>
                <a:schemeClr val="lt1"/>
              </a:solidFill>
            </a:endParaRPr>
          </a:p>
          <a:p>
            <a:pPr indent="-120650" lvl="0" marL="0" rtl="0" algn="l">
              <a:spcBef>
                <a:spcPts val="1300"/>
              </a:spcBef>
              <a:spcAft>
                <a:spcPts val="0"/>
              </a:spcAft>
              <a:buClr>
                <a:schemeClr val="lt1"/>
              </a:buClr>
              <a:buSzPts val="1900"/>
              <a:buChar char="●"/>
            </a:pPr>
            <a:r>
              <a:rPr lang="en" sz="1900">
                <a:solidFill>
                  <a:schemeClr val="lt1"/>
                </a:solidFill>
              </a:rPr>
              <a:t>Please download today’s github workshop repo!</a:t>
            </a:r>
            <a:endParaRPr sz="1900">
              <a:solidFill>
                <a:schemeClr val="lt1"/>
              </a:solidFill>
            </a:endParaRPr>
          </a:p>
          <a:p>
            <a:pPr indent="0" lvl="0" marL="0" rtl="0" algn="l">
              <a:spcBef>
                <a:spcPts val="0"/>
              </a:spcBef>
              <a:spcAft>
                <a:spcPts val="0"/>
              </a:spcAft>
              <a:buNone/>
            </a:pPr>
            <a:r>
              <a:t/>
            </a:r>
            <a:endParaRPr/>
          </a:p>
        </p:txBody>
      </p:sp>
      <p:pic>
        <p:nvPicPr>
          <p:cNvPr id="310" name="Google Shape;310;p53"/>
          <p:cNvPicPr preferRelativeResize="0"/>
          <p:nvPr/>
        </p:nvPicPr>
        <p:blipFill>
          <a:blip r:embed="rId3">
            <a:alphaModFix/>
          </a:blip>
          <a:stretch>
            <a:fillRect/>
          </a:stretch>
        </p:blipFill>
        <p:spPr>
          <a:xfrm>
            <a:off x="7076500" y="3181000"/>
            <a:ext cx="1609749" cy="1609749"/>
          </a:xfrm>
          <a:prstGeom prst="rect">
            <a:avLst/>
          </a:prstGeom>
          <a:noFill/>
          <a:ln>
            <a:noFill/>
          </a:ln>
        </p:spPr>
      </p:pic>
      <p:sp>
        <p:nvSpPr>
          <p:cNvPr id="311" name="Google Shape;311;p53"/>
          <p:cNvSpPr txBox="1"/>
          <p:nvPr/>
        </p:nvSpPr>
        <p:spPr>
          <a:xfrm>
            <a:off x="6895125" y="2571750"/>
            <a:ext cx="1972500" cy="538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300">
                <a:solidFill>
                  <a:srgbClr val="FFFFFF"/>
                </a:solidFill>
              </a:rPr>
              <a:t>Discord </a:t>
            </a:r>
            <a:endParaRPr sz="2300">
              <a:solidFill>
                <a:srgbClr val="FFFFFF"/>
              </a:solidFill>
            </a:endParaRPr>
          </a:p>
        </p:txBody>
      </p:sp>
      <p:sp>
        <p:nvSpPr>
          <p:cNvPr id="312" name="Google Shape;312;p53"/>
          <p:cNvSpPr txBox="1"/>
          <p:nvPr/>
        </p:nvSpPr>
        <p:spPr>
          <a:xfrm>
            <a:off x="269900" y="3110550"/>
            <a:ext cx="64575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https://download-directory.github.io/</a:t>
            </a:r>
            <a:endParaRPr sz="2400">
              <a:solidFill>
                <a:schemeClr val="lt1"/>
              </a:solidFill>
            </a:endParaRPr>
          </a:p>
        </p:txBody>
      </p:sp>
      <p:sp>
        <p:nvSpPr>
          <p:cNvPr id="313" name="Google Shape;313;p53"/>
          <p:cNvSpPr txBox="1"/>
          <p:nvPr/>
        </p:nvSpPr>
        <p:spPr>
          <a:xfrm>
            <a:off x="269900" y="3551300"/>
            <a:ext cx="66954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https://github.com/SFSU-Cyber-Security-Club/Workshops/tree/main/Day1</a:t>
            </a:r>
            <a:endParaRPr sz="22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lt1"/>
                </a:solidFill>
              </a:rPr>
              <a:t>This is it…. We are about to enter the portal of x86 assembly..</a:t>
            </a:r>
            <a:endParaRPr sz="2400">
              <a:solidFill>
                <a:schemeClr val="lt1"/>
              </a:solidFill>
            </a:endParaRPr>
          </a:p>
        </p:txBody>
      </p:sp>
      <p:sp>
        <p:nvSpPr>
          <p:cNvPr id="491" name="Google Shape;491;p71"/>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492" name="Google Shape;492;p71"/>
          <p:cNvSpPr txBox="1"/>
          <p:nvPr>
            <p:ph idx="2" type="body"/>
          </p:nvPr>
        </p:nvSpPr>
        <p:spPr>
          <a:xfrm>
            <a:off x="5645626" y="1537950"/>
            <a:ext cx="3043800" cy="264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descr="Lord of the Rings: Is Gandalf's Staff Magical?" id="493" name="Google Shape;493;p71"/>
          <p:cNvPicPr preferRelativeResize="0"/>
          <p:nvPr/>
        </p:nvPicPr>
        <p:blipFill rotWithShape="1">
          <a:blip r:embed="rId3">
            <a:alphaModFix/>
          </a:blip>
          <a:srcRect b="0" l="34456" r="0" t="0"/>
          <a:stretch/>
        </p:blipFill>
        <p:spPr>
          <a:xfrm>
            <a:off x="86425" y="1538025"/>
            <a:ext cx="3254326" cy="2647950"/>
          </a:xfrm>
          <a:prstGeom prst="rect">
            <a:avLst/>
          </a:prstGeom>
          <a:noFill/>
          <a:ln>
            <a:noFill/>
          </a:ln>
        </p:spPr>
      </p:pic>
      <p:sp>
        <p:nvSpPr>
          <p:cNvPr id="494" name="Google Shape;494;p71"/>
          <p:cNvSpPr txBox="1"/>
          <p:nvPr/>
        </p:nvSpPr>
        <p:spPr>
          <a:xfrm>
            <a:off x="86425" y="683050"/>
            <a:ext cx="78600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Traveller…. It’s too dangerous to travel alone …. Use …….</a:t>
            </a:r>
            <a:endParaRPr sz="2000">
              <a:solidFill>
                <a:schemeClr val="lt1"/>
              </a:solidFill>
            </a:endParaRPr>
          </a:p>
        </p:txBody>
      </p:sp>
      <p:pic>
        <p:nvPicPr>
          <p:cNvPr id="495" name="Google Shape;495;p71"/>
          <p:cNvPicPr preferRelativeResize="0"/>
          <p:nvPr/>
        </p:nvPicPr>
        <p:blipFill>
          <a:blip r:embed="rId4">
            <a:alphaModFix/>
          </a:blip>
          <a:stretch>
            <a:fillRect/>
          </a:stretch>
        </p:blipFill>
        <p:spPr>
          <a:xfrm>
            <a:off x="4032275" y="1372525"/>
            <a:ext cx="3484700" cy="1960150"/>
          </a:xfrm>
          <a:prstGeom prst="rect">
            <a:avLst/>
          </a:prstGeom>
          <a:noFill/>
          <a:ln>
            <a:noFill/>
          </a:ln>
        </p:spPr>
      </p:pic>
      <p:pic>
        <p:nvPicPr>
          <p:cNvPr id="496" name="Google Shape;496;p71"/>
          <p:cNvPicPr preferRelativeResize="0"/>
          <p:nvPr/>
        </p:nvPicPr>
        <p:blipFill>
          <a:blip r:embed="rId5">
            <a:alphaModFix/>
          </a:blip>
          <a:stretch>
            <a:fillRect/>
          </a:stretch>
        </p:blipFill>
        <p:spPr>
          <a:xfrm>
            <a:off x="3588275" y="2342450"/>
            <a:ext cx="4204476" cy="2312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2"/>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2" name="Google Shape;502;p72"/>
          <p:cNvSpPr txBox="1"/>
          <p:nvPr>
            <p:ph idx="1" type="body"/>
          </p:nvPr>
        </p:nvSpPr>
        <p:spPr>
          <a:xfrm>
            <a:off x="130625" y="748250"/>
            <a:ext cx="4257300" cy="27615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rPr lang="en" sz="2900">
                <a:solidFill>
                  <a:srgbClr val="00FF00"/>
                </a:solidFill>
              </a:rPr>
              <a:t>When we start looking at assembly, we need to use software that will allow us to see the binary and </a:t>
            </a:r>
            <a:r>
              <a:rPr lang="en" sz="2900">
                <a:solidFill>
                  <a:srgbClr val="00FF00"/>
                </a:solidFill>
              </a:rPr>
              <a:t>interpret</a:t>
            </a:r>
            <a:r>
              <a:rPr lang="en" sz="2900">
                <a:solidFill>
                  <a:srgbClr val="00FF00"/>
                </a:solidFill>
              </a:rPr>
              <a:t> that binary into machine language … assembly</a:t>
            </a:r>
            <a:endParaRPr sz="2900">
              <a:solidFill>
                <a:srgbClr val="00FF00"/>
              </a:solidFill>
            </a:endParaRPr>
          </a:p>
        </p:txBody>
      </p:sp>
      <p:sp>
        <p:nvSpPr>
          <p:cNvPr id="503" name="Google Shape;503;p72"/>
          <p:cNvSpPr txBox="1"/>
          <p:nvPr/>
        </p:nvSpPr>
        <p:spPr>
          <a:xfrm>
            <a:off x="255875" y="91525"/>
            <a:ext cx="73959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rPr>
              <a:t>The quick </a:t>
            </a:r>
            <a:r>
              <a:rPr lang="en" sz="2500">
                <a:solidFill>
                  <a:srgbClr val="FFFFFF"/>
                </a:solidFill>
              </a:rPr>
              <a:t>fundamentals</a:t>
            </a:r>
            <a:r>
              <a:rPr lang="en" sz="2500">
                <a:solidFill>
                  <a:srgbClr val="FFFFFF"/>
                </a:solidFill>
              </a:rPr>
              <a:t> of GDB</a:t>
            </a:r>
            <a:endParaRPr sz="2500">
              <a:solidFill>
                <a:srgbClr val="FFFFFF"/>
              </a:solidFill>
            </a:endParaRPr>
          </a:p>
        </p:txBody>
      </p:sp>
      <p:pic>
        <p:nvPicPr>
          <p:cNvPr id="504" name="Google Shape;504;p72"/>
          <p:cNvPicPr preferRelativeResize="0"/>
          <p:nvPr/>
        </p:nvPicPr>
        <p:blipFill>
          <a:blip r:embed="rId3">
            <a:alphaModFix/>
          </a:blip>
          <a:stretch>
            <a:fillRect/>
          </a:stretch>
        </p:blipFill>
        <p:spPr>
          <a:xfrm>
            <a:off x="4572010" y="652999"/>
            <a:ext cx="4618265" cy="4115000"/>
          </a:xfrm>
          <a:prstGeom prst="rect">
            <a:avLst/>
          </a:prstGeom>
          <a:noFill/>
          <a:ln>
            <a:noFill/>
          </a:ln>
        </p:spPr>
      </p:pic>
      <p:sp>
        <p:nvSpPr>
          <p:cNvPr id="505" name="Google Shape;505;p72"/>
          <p:cNvSpPr txBox="1"/>
          <p:nvPr/>
        </p:nvSpPr>
        <p:spPr>
          <a:xfrm>
            <a:off x="200225" y="3299200"/>
            <a:ext cx="4118100" cy="1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GDB is a command-line based debugger which takes a lot of time to get used to. For the sake of *getting to the point*, we’ll only cover what is necessary to view and run assembly.</a:t>
            </a:r>
            <a:endParaRPr sz="1900">
              <a:solidFill>
                <a:schemeClr val="lt1"/>
              </a:solidFill>
            </a:endParaRPr>
          </a:p>
        </p:txBody>
      </p:sp>
      <p:sp>
        <p:nvSpPr>
          <p:cNvPr id="506" name="Google Shape;506;p72"/>
          <p:cNvSpPr txBox="1"/>
          <p:nvPr/>
        </p:nvSpPr>
        <p:spPr>
          <a:xfrm>
            <a:off x="4387925" y="4644000"/>
            <a:ext cx="51546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We’ll use an extension for gdb to help us! </a:t>
            </a:r>
            <a:endParaRPr sz="18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3"/>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2" name="Google Shape;512;p73"/>
          <p:cNvSpPr txBox="1"/>
          <p:nvPr/>
        </p:nvSpPr>
        <p:spPr>
          <a:xfrm>
            <a:off x="213850" y="63500"/>
            <a:ext cx="56310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rPr>
              <a:t>GDB Cheat Sheet      — (okay ish quality)</a:t>
            </a:r>
            <a:endParaRPr sz="2300">
              <a:solidFill>
                <a:schemeClr val="lt1"/>
              </a:solidFill>
            </a:endParaRPr>
          </a:p>
        </p:txBody>
      </p:sp>
      <p:pic>
        <p:nvPicPr>
          <p:cNvPr id="513" name="Google Shape;513;p73"/>
          <p:cNvPicPr preferRelativeResize="0"/>
          <p:nvPr/>
        </p:nvPicPr>
        <p:blipFill>
          <a:blip r:embed="rId3">
            <a:alphaModFix/>
          </a:blip>
          <a:stretch>
            <a:fillRect/>
          </a:stretch>
        </p:blipFill>
        <p:spPr>
          <a:xfrm>
            <a:off x="305300" y="511125"/>
            <a:ext cx="8304150" cy="4477075"/>
          </a:xfrm>
          <a:prstGeom prst="rect">
            <a:avLst/>
          </a:prstGeom>
          <a:noFill/>
          <a:ln>
            <a:noFill/>
          </a:ln>
        </p:spPr>
      </p:pic>
      <p:sp>
        <p:nvSpPr>
          <p:cNvPr id="514" name="Google Shape;514;p73"/>
          <p:cNvSpPr txBox="1"/>
          <p:nvPr/>
        </p:nvSpPr>
        <p:spPr>
          <a:xfrm>
            <a:off x="5984825" y="63500"/>
            <a:ext cx="2799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Arrows</a:t>
            </a:r>
            <a:r>
              <a:rPr lang="en">
                <a:solidFill>
                  <a:schemeClr val="lt1"/>
                </a:solidFill>
              </a:rPr>
              <a:t> will be used to denote importance</a:t>
            </a:r>
            <a:endParaRPr>
              <a:solidFill>
                <a:schemeClr val="lt1"/>
              </a:solidFill>
            </a:endParaRPr>
          </a:p>
        </p:txBody>
      </p:sp>
      <p:cxnSp>
        <p:nvCxnSpPr>
          <p:cNvPr id="515" name="Google Shape;515;p73"/>
          <p:cNvCxnSpPr/>
          <p:nvPr/>
        </p:nvCxnSpPr>
        <p:spPr>
          <a:xfrm rot="10800000">
            <a:off x="2174850" y="1656725"/>
            <a:ext cx="546300" cy="279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73"/>
          <p:cNvCxnSpPr/>
          <p:nvPr/>
        </p:nvCxnSpPr>
        <p:spPr>
          <a:xfrm flipH="1">
            <a:off x="2665275" y="2553075"/>
            <a:ext cx="252000" cy="23820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73"/>
          <p:cNvCxnSpPr/>
          <p:nvPr/>
        </p:nvCxnSpPr>
        <p:spPr>
          <a:xfrm flipH="1" rot="10800000">
            <a:off x="2034800" y="3505500"/>
            <a:ext cx="644400" cy="5610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73"/>
          <p:cNvCxnSpPr/>
          <p:nvPr/>
        </p:nvCxnSpPr>
        <p:spPr>
          <a:xfrm flipH="1" rot="10800000">
            <a:off x="2441025" y="3869775"/>
            <a:ext cx="266100" cy="2241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73"/>
          <p:cNvCxnSpPr/>
          <p:nvPr/>
        </p:nvCxnSpPr>
        <p:spPr>
          <a:xfrm rot="10800000">
            <a:off x="5536750" y="1642675"/>
            <a:ext cx="210000" cy="7143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73"/>
          <p:cNvCxnSpPr/>
          <p:nvPr/>
        </p:nvCxnSpPr>
        <p:spPr>
          <a:xfrm>
            <a:off x="4388025" y="3533600"/>
            <a:ext cx="364200" cy="364200"/>
          </a:xfrm>
          <a:prstGeom prst="straightConnector1">
            <a:avLst/>
          </a:prstGeom>
          <a:noFill/>
          <a:ln cap="flat" cmpd="sng" w="9525">
            <a:solidFill>
              <a:schemeClr val="dk2"/>
            </a:solidFill>
            <a:prstDash val="solid"/>
            <a:round/>
            <a:headEnd len="med" w="med" type="none"/>
            <a:tailEnd len="med" w="med" type="triangle"/>
          </a:ln>
        </p:spPr>
      </p:cxnSp>
      <p:cxnSp>
        <p:nvCxnSpPr>
          <p:cNvPr id="521" name="Google Shape;521;p73"/>
          <p:cNvCxnSpPr/>
          <p:nvPr/>
        </p:nvCxnSpPr>
        <p:spPr>
          <a:xfrm>
            <a:off x="143800" y="830175"/>
            <a:ext cx="1526700" cy="2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4"/>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27" name="Google Shape;527;p74"/>
          <p:cNvSpPr txBox="1"/>
          <p:nvPr>
            <p:ph idx="1" type="body"/>
          </p:nvPr>
        </p:nvSpPr>
        <p:spPr>
          <a:xfrm>
            <a:off x="191025" y="653000"/>
            <a:ext cx="5443800" cy="443400"/>
          </a:xfrm>
          <a:prstGeom prst="rect">
            <a:avLst/>
          </a:prstGeom>
        </p:spPr>
        <p:txBody>
          <a:bodyPr anchorCtr="0" anchor="t" bIns="0" lIns="0" spcFirstLastPara="1" rIns="0" wrap="square" tIns="0">
            <a:normAutofit fontScale="92500"/>
          </a:bodyPr>
          <a:lstStyle/>
          <a:p>
            <a:pPr indent="0" lvl="0" marL="0" rtl="0" algn="l">
              <a:spcBef>
                <a:spcPts val="0"/>
              </a:spcBef>
              <a:spcAft>
                <a:spcPts val="0"/>
              </a:spcAft>
              <a:buNone/>
            </a:pPr>
            <a:r>
              <a:rPr lang="en" sz="2200">
                <a:solidFill>
                  <a:schemeClr val="lt1"/>
                </a:solidFill>
              </a:rPr>
              <a:t>Let’s do a couple of examples in class ..</a:t>
            </a:r>
            <a:endParaRPr sz="2200">
              <a:solidFill>
                <a:schemeClr val="lt1"/>
              </a:solidFill>
            </a:endParaRPr>
          </a:p>
        </p:txBody>
      </p:sp>
      <p:sp>
        <p:nvSpPr>
          <p:cNvPr id="528" name="Google Shape;528;p74"/>
          <p:cNvSpPr txBox="1"/>
          <p:nvPr/>
        </p:nvSpPr>
        <p:spPr>
          <a:xfrm>
            <a:off x="130625" y="8900"/>
            <a:ext cx="80544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rPr>
              <a:t>Did you get all of that? </a:t>
            </a:r>
            <a:endParaRPr sz="2700">
              <a:solidFill>
                <a:schemeClr val="lt1"/>
              </a:solidFill>
            </a:endParaRPr>
          </a:p>
        </p:txBody>
      </p:sp>
      <p:pic>
        <p:nvPicPr>
          <p:cNvPr id="529" name="Google Shape;529;p74"/>
          <p:cNvPicPr preferRelativeResize="0"/>
          <p:nvPr/>
        </p:nvPicPr>
        <p:blipFill>
          <a:blip r:embed="rId3">
            <a:alphaModFix/>
          </a:blip>
          <a:stretch>
            <a:fillRect/>
          </a:stretch>
        </p:blipFill>
        <p:spPr>
          <a:xfrm>
            <a:off x="152400" y="1248800"/>
            <a:ext cx="5124450" cy="3562350"/>
          </a:xfrm>
          <a:prstGeom prst="rect">
            <a:avLst/>
          </a:prstGeom>
          <a:noFill/>
          <a:ln>
            <a:noFill/>
          </a:ln>
        </p:spPr>
      </p:pic>
      <p:pic>
        <p:nvPicPr>
          <p:cNvPr id="530" name="Google Shape;530;p74"/>
          <p:cNvPicPr preferRelativeResize="0"/>
          <p:nvPr/>
        </p:nvPicPr>
        <p:blipFill>
          <a:blip r:embed="rId4">
            <a:alphaModFix/>
          </a:blip>
          <a:stretch>
            <a:fillRect/>
          </a:stretch>
        </p:blipFill>
        <p:spPr>
          <a:xfrm>
            <a:off x="5276850" y="-308125"/>
            <a:ext cx="3562350" cy="7412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36" name="Google Shape;536;p75"/>
          <p:cNvSpPr txBox="1"/>
          <p:nvPr>
            <p:ph idx="1" type="body"/>
          </p:nvPr>
        </p:nvSpPr>
        <p:spPr>
          <a:xfrm>
            <a:off x="2564250" y="2571749"/>
            <a:ext cx="4015500" cy="3648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a:solidFill>
                  <a:schemeClr val="lt1"/>
                </a:solidFill>
              </a:rPr>
              <a:t>To </a:t>
            </a:r>
            <a:r>
              <a:rPr lang="en">
                <a:solidFill>
                  <a:schemeClr val="lt1"/>
                </a:solidFill>
              </a:rPr>
              <a:t>infinity and beyonddd</a:t>
            </a:r>
            <a:endParaRPr>
              <a:solidFill>
                <a:schemeClr val="lt1"/>
              </a:solidFill>
            </a:endParaRPr>
          </a:p>
        </p:txBody>
      </p:sp>
      <p:sp>
        <p:nvSpPr>
          <p:cNvPr id="537" name="Google Shape;537;p75"/>
          <p:cNvSpPr txBox="1"/>
          <p:nvPr/>
        </p:nvSpPr>
        <p:spPr>
          <a:xfrm>
            <a:off x="113850" y="1636100"/>
            <a:ext cx="8916300" cy="7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rgbClr val="FFFFFF"/>
                </a:solidFill>
              </a:rPr>
              <a:t>We’re Ready</a:t>
            </a:r>
            <a:endParaRPr sz="4900">
              <a:solidFill>
                <a:srgbClr val="FFFFFF"/>
              </a:solidFill>
            </a:endParaRPr>
          </a:p>
          <a:p>
            <a:pPr indent="0" lvl="0" marL="0" rtl="0" algn="ctr">
              <a:spcBef>
                <a:spcPts val="0"/>
              </a:spcBef>
              <a:spcAft>
                <a:spcPts val="0"/>
              </a:spcAft>
              <a:buNone/>
            </a:pPr>
            <a:r>
              <a:t/>
            </a:r>
            <a:endParaRPr sz="4900">
              <a:solidFill>
                <a:srgbClr val="FFFFFF"/>
              </a:solidFill>
            </a:endParaRPr>
          </a:p>
        </p:txBody>
      </p:sp>
      <p:pic>
        <p:nvPicPr>
          <p:cNvPr id="538" name="Google Shape;538;p75"/>
          <p:cNvPicPr preferRelativeResize="0"/>
          <p:nvPr/>
        </p:nvPicPr>
        <p:blipFill>
          <a:blip r:embed="rId3">
            <a:alphaModFix/>
          </a:blip>
          <a:stretch>
            <a:fillRect/>
          </a:stretch>
        </p:blipFill>
        <p:spPr>
          <a:xfrm>
            <a:off x="3442275" y="2809875"/>
            <a:ext cx="2259450" cy="2259450"/>
          </a:xfrm>
          <a:prstGeom prst="rect">
            <a:avLst/>
          </a:prstGeom>
          <a:noFill/>
          <a:ln>
            <a:noFill/>
          </a:ln>
        </p:spPr>
      </p:pic>
      <p:pic>
        <p:nvPicPr>
          <p:cNvPr id="539" name="Google Shape;539;p75"/>
          <p:cNvPicPr preferRelativeResize="0"/>
          <p:nvPr/>
        </p:nvPicPr>
        <p:blipFill>
          <a:blip r:embed="rId4">
            <a:alphaModFix/>
          </a:blip>
          <a:stretch>
            <a:fillRect/>
          </a:stretch>
        </p:blipFill>
        <p:spPr>
          <a:xfrm>
            <a:off x="130625" y="652999"/>
            <a:ext cx="2427663" cy="1902151"/>
          </a:xfrm>
          <a:prstGeom prst="rect">
            <a:avLst/>
          </a:prstGeom>
          <a:noFill/>
          <a:ln>
            <a:noFill/>
          </a:ln>
        </p:spPr>
      </p:pic>
      <p:pic>
        <p:nvPicPr>
          <p:cNvPr id="540" name="Google Shape;540;p75"/>
          <p:cNvPicPr preferRelativeResize="0"/>
          <p:nvPr/>
        </p:nvPicPr>
        <p:blipFill>
          <a:blip r:embed="rId5">
            <a:alphaModFix/>
          </a:blip>
          <a:stretch>
            <a:fillRect/>
          </a:stretch>
        </p:blipFill>
        <p:spPr>
          <a:xfrm>
            <a:off x="6105525" y="2809874"/>
            <a:ext cx="2612397" cy="1902151"/>
          </a:xfrm>
          <a:prstGeom prst="rect">
            <a:avLst/>
          </a:prstGeom>
          <a:noFill/>
          <a:ln>
            <a:noFill/>
          </a:ln>
        </p:spPr>
      </p:pic>
      <p:pic>
        <p:nvPicPr>
          <p:cNvPr id="541" name="Google Shape;541;p75"/>
          <p:cNvPicPr preferRelativeResize="0"/>
          <p:nvPr/>
        </p:nvPicPr>
        <p:blipFill>
          <a:blip r:embed="rId6">
            <a:alphaModFix/>
          </a:blip>
          <a:stretch>
            <a:fillRect/>
          </a:stretch>
        </p:blipFill>
        <p:spPr>
          <a:xfrm>
            <a:off x="6602475" y="203450"/>
            <a:ext cx="2427675" cy="16806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6"/>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47" name="Google Shape;547;p76"/>
          <p:cNvSpPr txBox="1"/>
          <p:nvPr>
            <p:ph idx="1" type="body"/>
          </p:nvPr>
        </p:nvSpPr>
        <p:spPr>
          <a:xfrm>
            <a:off x="558300" y="1203325"/>
            <a:ext cx="8027400" cy="7233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sz="4000">
                <a:solidFill>
                  <a:srgbClr val="00FF00"/>
                </a:solidFill>
                <a:latin typeface="Times New Roman"/>
                <a:ea typeface="Times New Roman"/>
                <a:cs typeface="Times New Roman"/>
                <a:sym typeface="Times New Roman"/>
              </a:rPr>
              <a:t>i</a:t>
            </a:r>
            <a:r>
              <a:rPr lang="en" sz="4000">
                <a:solidFill>
                  <a:srgbClr val="00FF00"/>
                </a:solidFill>
                <a:latin typeface="Times New Roman"/>
                <a:ea typeface="Times New Roman"/>
                <a:cs typeface="Times New Roman"/>
                <a:sym typeface="Times New Roman"/>
              </a:rPr>
              <a:t>nstruction (</a:t>
            </a:r>
            <a:r>
              <a:rPr i="1" lang="en" sz="4000">
                <a:solidFill>
                  <a:srgbClr val="00FF00"/>
                </a:solidFill>
                <a:latin typeface="Times New Roman"/>
                <a:ea typeface="Times New Roman"/>
                <a:cs typeface="Times New Roman"/>
                <a:sym typeface="Times New Roman"/>
              </a:rPr>
              <a:t>operand1)</a:t>
            </a:r>
            <a:r>
              <a:rPr lang="en" sz="4000">
                <a:solidFill>
                  <a:srgbClr val="00FF00"/>
                </a:solidFill>
                <a:latin typeface="Times New Roman"/>
                <a:ea typeface="Times New Roman"/>
                <a:cs typeface="Times New Roman"/>
                <a:sym typeface="Times New Roman"/>
              </a:rPr>
              <a:t>, (</a:t>
            </a:r>
            <a:r>
              <a:rPr i="1" lang="en" sz="4000">
                <a:solidFill>
                  <a:srgbClr val="00FF00"/>
                </a:solidFill>
                <a:latin typeface="Times New Roman"/>
                <a:ea typeface="Times New Roman"/>
                <a:cs typeface="Times New Roman"/>
                <a:sym typeface="Times New Roman"/>
              </a:rPr>
              <a:t>operand2</a:t>
            </a:r>
            <a:r>
              <a:rPr lang="en" sz="4000">
                <a:solidFill>
                  <a:srgbClr val="00FF00"/>
                </a:solidFill>
                <a:latin typeface="Times New Roman"/>
                <a:ea typeface="Times New Roman"/>
                <a:cs typeface="Times New Roman"/>
                <a:sym typeface="Times New Roman"/>
              </a:rPr>
              <a:t>)</a:t>
            </a:r>
            <a:endParaRPr sz="4000">
              <a:solidFill>
                <a:srgbClr val="00FF00"/>
              </a:solidFill>
              <a:latin typeface="Times New Roman"/>
              <a:ea typeface="Times New Roman"/>
              <a:cs typeface="Times New Roman"/>
              <a:sym typeface="Times New Roman"/>
            </a:endParaRPr>
          </a:p>
        </p:txBody>
      </p:sp>
      <p:sp>
        <p:nvSpPr>
          <p:cNvPr id="548" name="Google Shape;548;p76"/>
          <p:cNvSpPr txBox="1"/>
          <p:nvPr/>
        </p:nvSpPr>
        <p:spPr>
          <a:xfrm>
            <a:off x="213850" y="72050"/>
            <a:ext cx="8110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rPr>
              <a:t>Typical layout for an “instruction” in assembly </a:t>
            </a:r>
            <a:endParaRPr sz="2300">
              <a:solidFill>
                <a:srgbClr val="FFFFFF"/>
              </a:solidFill>
            </a:endParaRPr>
          </a:p>
        </p:txBody>
      </p:sp>
      <p:sp>
        <p:nvSpPr>
          <p:cNvPr id="549" name="Google Shape;549;p76"/>
          <p:cNvSpPr txBox="1"/>
          <p:nvPr/>
        </p:nvSpPr>
        <p:spPr>
          <a:xfrm>
            <a:off x="402275" y="546625"/>
            <a:ext cx="81102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rPr>
              <a:t>This applies to other assembly languages too (ARM, MIPS, …)</a:t>
            </a:r>
            <a:endParaRPr sz="1300">
              <a:solidFill>
                <a:srgbClr val="FFFFFF"/>
              </a:solidFill>
            </a:endParaRPr>
          </a:p>
        </p:txBody>
      </p:sp>
      <p:sp>
        <p:nvSpPr>
          <p:cNvPr id="550" name="Google Shape;550;p76"/>
          <p:cNvSpPr txBox="1"/>
          <p:nvPr/>
        </p:nvSpPr>
        <p:spPr>
          <a:xfrm>
            <a:off x="704100" y="2010525"/>
            <a:ext cx="75081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Sometimes there are more or less operands but this is the format you would see in assembly code.</a:t>
            </a:r>
            <a:endParaRPr sz="2500">
              <a:solidFill>
                <a:schemeClr val="lt1"/>
              </a:solidFill>
            </a:endParaRPr>
          </a:p>
        </p:txBody>
      </p:sp>
      <p:pic>
        <p:nvPicPr>
          <p:cNvPr id="551" name="Google Shape;551;p76"/>
          <p:cNvPicPr preferRelativeResize="0"/>
          <p:nvPr/>
        </p:nvPicPr>
        <p:blipFill>
          <a:blip r:embed="rId3">
            <a:alphaModFix/>
          </a:blip>
          <a:stretch>
            <a:fillRect/>
          </a:stretch>
        </p:blipFill>
        <p:spPr>
          <a:xfrm>
            <a:off x="704100" y="2961300"/>
            <a:ext cx="4324350" cy="1552575"/>
          </a:xfrm>
          <a:prstGeom prst="rect">
            <a:avLst/>
          </a:prstGeom>
          <a:noFill/>
          <a:ln cap="flat" cmpd="sng" w="9525">
            <a:solidFill>
              <a:srgbClr val="00FF00"/>
            </a:solidFill>
            <a:prstDash val="solid"/>
            <a:round/>
            <a:headEnd len="sm" w="sm" type="none"/>
            <a:tailEnd len="sm" w="sm" type="none"/>
          </a:ln>
        </p:spPr>
      </p:pic>
      <p:cxnSp>
        <p:nvCxnSpPr>
          <p:cNvPr id="552" name="Google Shape;552;p76"/>
          <p:cNvCxnSpPr/>
          <p:nvPr/>
        </p:nvCxnSpPr>
        <p:spPr>
          <a:xfrm flipH="1">
            <a:off x="1754575" y="1828425"/>
            <a:ext cx="238200" cy="1344600"/>
          </a:xfrm>
          <a:prstGeom prst="straightConnector1">
            <a:avLst/>
          </a:prstGeom>
          <a:noFill/>
          <a:ln cap="flat" cmpd="sng" w="9525">
            <a:solidFill>
              <a:srgbClr val="FF0000"/>
            </a:solidFill>
            <a:prstDash val="solid"/>
            <a:round/>
            <a:headEnd len="med" w="med" type="none"/>
            <a:tailEnd len="med" w="med" type="none"/>
          </a:ln>
        </p:spPr>
      </p:cxnSp>
      <p:cxnSp>
        <p:nvCxnSpPr>
          <p:cNvPr id="553" name="Google Shape;553;p76"/>
          <p:cNvCxnSpPr/>
          <p:nvPr/>
        </p:nvCxnSpPr>
        <p:spPr>
          <a:xfrm flipH="1">
            <a:off x="2160775" y="1842425"/>
            <a:ext cx="1554900" cy="1358700"/>
          </a:xfrm>
          <a:prstGeom prst="straightConnector1">
            <a:avLst/>
          </a:prstGeom>
          <a:noFill/>
          <a:ln cap="flat" cmpd="sng" w="9525">
            <a:solidFill>
              <a:srgbClr val="FF0000"/>
            </a:solidFill>
            <a:prstDash val="solid"/>
            <a:round/>
            <a:headEnd len="med" w="med" type="none"/>
            <a:tailEnd len="med" w="med" type="none"/>
          </a:ln>
        </p:spPr>
      </p:cxnSp>
      <p:cxnSp>
        <p:nvCxnSpPr>
          <p:cNvPr id="554" name="Google Shape;554;p76"/>
          <p:cNvCxnSpPr/>
          <p:nvPr/>
        </p:nvCxnSpPr>
        <p:spPr>
          <a:xfrm flipH="1">
            <a:off x="2665000" y="1842425"/>
            <a:ext cx="3740100" cy="1386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7"/>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60" name="Google Shape;560;p77"/>
          <p:cNvSpPr txBox="1"/>
          <p:nvPr/>
        </p:nvSpPr>
        <p:spPr>
          <a:xfrm>
            <a:off x="339900" y="7475"/>
            <a:ext cx="8586600" cy="11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lt1"/>
                </a:solidFill>
              </a:rPr>
              <a:t>Instructions could either work with registers, addresses in memory or values.</a:t>
            </a:r>
            <a:endParaRPr sz="3700">
              <a:solidFill>
                <a:schemeClr val="lt1"/>
              </a:solidFill>
            </a:endParaRPr>
          </a:p>
        </p:txBody>
      </p:sp>
      <p:pic>
        <p:nvPicPr>
          <p:cNvPr id="561" name="Google Shape;561;p77"/>
          <p:cNvPicPr preferRelativeResize="0"/>
          <p:nvPr/>
        </p:nvPicPr>
        <p:blipFill>
          <a:blip r:embed="rId3">
            <a:alphaModFix/>
          </a:blip>
          <a:stretch>
            <a:fillRect/>
          </a:stretch>
        </p:blipFill>
        <p:spPr>
          <a:xfrm>
            <a:off x="600625" y="1803925"/>
            <a:ext cx="3468950" cy="710850"/>
          </a:xfrm>
          <a:prstGeom prst="rect">
            <a:avLst/>
          </a:prstGeom>
          <a:noFill/>
          <a:ln>
            <a:noFill/>
          </a:ln>
        </p:spPr>
      </p:pic>
      <p:pic>
        <p:nvPicPr>
          <p:cNvPr id="562" name="Google Shape;562;p77"/>
          <p:cNvPicPr preferRelativeResize="0"/>
          <p:nvPr/>
        </p:nvPicPr>
        <p:blipFill>
          <a:blip r:embed="rId4">
            <a:alphaModFix/>
          </a:blip>
          <a:stretch>
            <a:fillRect/>
          </a:stretch>
        </p:blipFill>
        <p:spPr>
          <a:xfrm>
            <a:off x="782750" y="2571750"/>
            <a:ext cx="7463925" cy="710850"/>
          </a:xfrm>
          <a:prstGeom prst="rect">
            <a:avLst/>
          </a:prstGeom>
          <a:noFill/>
          <a:ln>
            <a:noFill/>
          </a:ln>
        </p:spPr>
      </p:pic>
      <p:sp>
        <p:nvSpPr>
          <p:cNvPr id="563" name="Google Shape;563;p77"/>
          <p:cNvSpPr txBox="1"/>
          <p:nvPr/>
        </p:nvSpPr>
        <p:spPr>
          <a:xfrm>
            <a:off x="4194925" y="1928200"/>
            <a:ext cx="38727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FF00"/>
                </a:solidFill>
              </a:rPr>
              <a:t>Works with value &amp; register</a:t>
            </a:r>
            <a:endParaRPr sz="2100">
              <a:solidFill>
                <a:srgbClr val="00FF00"/>
              </a:solidFill>
            </a:endParaRPr>
          </a:p>
        </p:txBody>
      </p:sp>
      <p:sp>
        <p:nvSpPr>
          <p:cNvPr id="564" name="Google Shape;564;p77"/>
          <p:cNvSpPr txBox="1"/>
          <p:nvPr/>
        </p:nvSpPr>
        <p:spPr>
          <a:xfrm>
            <a:off x="130625" y="3346075"/>
            <a:ext cx="91440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FF00"/>
                </a:solidFill>
              </a:rPr>
              <a:t>Works with register and address</a:t>
            </a:r>
            <a:r>
              <a:rPr lang="en" sz="2000">
                <a:solidFill>
                  <a:srgbClr val="00FF00"/>
                </a:solidFill>
              </a:rPr>
              <a:t>(edi+0x6f) translates to an address in memory</a:t>
            </a:r>
            <a:endParaRPr sz="2000">
              <a:solidFill>
                <a:srgbClr val="00FF00"/>
              </a:solidFill>
            </a:endParaRPr>
          </a:p>
          <a:p>
            <a:pPr indent="0" lvl="0" marL="0" rtl="0" algn="l">
              <a:spcBef>
                <a:spcPts val="0"/>
              </a:spcBef>
              <a:spcAft>
                <a:spcPts val="0"/>
              </a:spcAft>
              <a:buNone/>
            </a:pPr>
            <a:r>
              <a:t/>
            </a:r>
            <a:endParaRPr sz="2000">
              <a:solidFill>
                <a:srgbClr val="00FF00"/>
              </a:solidFill>
            </a:endParaRPr>
          </a:p>
          <a:p>
            <a:pPr indent="0" lvl="0" marL="0" rtl="0" algn="l">
              <a:spcBef>
                <a:spcPts val="0"/>
              </a:spcBef>
              <a:spcAft>
                <a:spcPts val="0"/>
              </a:spcAft>
              <a:buNone/>
            </a:pPr>
            <a:r>
              <a:t/>
            </a:r>
            <a:endParaRPr sz="2000">
              <a:solidFill>
                <a:srgbClr val="00FF00"/>
              </a:solidFill>
            </a:endParaRPr>
          </a:p>
        </p:txBody>
      </p:sp>
      <p:pic>
        <p:nvPicPr>
          <p:cNvPr id="565" name="Google Shape;565;p77"/>
          <p:cNvPicPr preferRelativeResize="0"/>
          <p:nvPr/>
        </p:nvPicPr>
        <p:blipFill>
          <a:blip r:embed="rId5">
            <a:alphaModFix/>
          </a:blip>
          <a:stretch>
            <a:fillRect/>
          </a:stretch>
        </p:blipFill>
        <p:spPr>
          <a:xfrm>
            <a:off x="847125" y="3997250"/>
            <a:ext cx="7220500" cy="520600"/>
          </a:xfrm>
          <a:prstGeom prst="rect">
            <a:avLst/>
          </a:prstGeom>
          <a:noFill/>
          <a:ln>
            <a:noFill/>
          </a:ln>
        </p:spPr>
      </p:pic>
      <p:sp>
        <p:nvSpPr>
          <p:cNvPr id="566" name="Google Shape;566;p77"/>
          <p:cNvSpPr txBox="1"/>
          <p:nvPr/>
        </p:nvSpPr>
        <p:spPr>
          <a:xfrm>
            <a:off x="67900" y="4531150"/>
            <a:ext cx="104415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FF00"/>
                </a:solidFill>
              </a:rPr>
              <a:t>Works with a value that represents a location in memory (address)</a:t>
            </a:r>
            <a:endParaRPr sz="2400">
              <a:solidFill>
                <a:srgbClr val="00FF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8"/>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72" name="Google Shape;572;p78"/>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573" name="Google Shape;573;p78"/>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574" name="Google Shape;574;p78"/>
          <p:cNvPicPr preferRelativeResize="0"/>
          <p:nvPr/>
        </p:nvPicPr>
        <p:blipFill>
          <a:blip r:embed="rId3">
            <a:alphaModFix/>
          </a:blip>
          <a:stretch>
            <a:fillRect/>
          </a:stretch>
        </p:blipFill>
        <p:spPr>
          <a:xfrm>
            <a:off x="952500" y="756250"/>
            <a:ext cx="7239000" cy="3876675"/>
          </a:xfrm>
          <a:prstGeom prst="rect">
            <a:avLst/>
          </a:prstGeom>
          <a:noFill/>
          <a:ln>
            <a:noFill/>
          </a:ln>
        </p:spPr>
      </p:pic>
      <p:sp>
        <p:nvSpPr>
          <p:cNvPr id="575" name="Google Shape;575;p78"/>
          <p:cNvSpPr txBox="1"/>
          <p:nvPr/>
        </p:nvSpPr>
        <p:spPr>
          <a:xfrm>
            <a:off x="522000" y="35475"/>
            <a:ext cx="77880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rPr>
              <a:t>Why have registers? CPU performs the fastest this way..</a:t>
            </a:r>
            <a:endParaRPr sz="2300">
              <a:solidFill>
                <a:srgbClr val="FFFFFF"/>
              </a:solidFill>
            </a:endParaRPr>
          </a:p>
        </p:txBody>
      </p:sp>
      <p:sp>
        <p:nvSpPr>
          <p:cNvPr id="576" name="Google Shape;576;p78"/>
          <p:cNvSpPr txBox="1"/>
          <p:nvPr/>
        </p:nvSpPr>
        <p:spPr>
          <a:xfrm>
            <a:off x="2034900" y="653000"/>
            <a:ext cx="25371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rPr>
              <a:t>This allows the CPU</a:t>
            </a:r>
            <a:endParaRPr b="1">
              <a:solidFill>
                <a:srgbClr val="9900FF"/>
              </a:solidFill>
            </a:endParaRPr>
          </a:p>
          <a:p>
            <a:pPr indent="0" lvl="0" marL="0" rtl="0" algn="l">
              <a:spcBef>
                <a:spcPts val="0"/>
              </a:spcBef>
              <a:spcAft>
                <a:spcPts val="0"/>
              </a:spcAft>
              <a:buNone/>
            </a:pPr>
            <a:r>
              <a:rPr b="1" lang="en">
                <a:solidFill>
                  <a:srgbClr val="9900FF"/>
                </a:solidFill>
              </a:rPr>
              <a:t>T</a:t>
            </a:r>
            <a:r>
              <a:rPr b="1" lang="en">
                <a:solidFill>
                  <a:srgbClr val="9900FF"/>
                </a:solidFill>
              </a:rPr>
              <a:t>o access memory very quickly, a necessity for a standard machine</a:t>
            </a:r>
            <a:endParaRPr b="1">
              <a:solidFill>
                <a:srgbClr val="99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9"/>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82" name="Google Shape;582;p79"/>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583" name="Google Shape;583;p79"/>
          <p:cNvSpPr txBox="1"/>
          <p:nvPr>
            <p:ph idx="2" type="body"/>
          </p:nvPr>
        </p:nvSpPr>
        <p:spPr>
          <a:xfrm>
            <a:off x="5676725" y="965175"/>
            <a:ext cx="34674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584" name="Google Shape;584;p79"/>
          <p:cNvPicPr preferRelativeResize="0"/>
          <p:nvPr/>
        </p:nvPicPr>
        <p:blipFill>
          <a:blip r:embed="rId3">
            <a:alphaModFix/>
          </a:blip>
          <a:stretch>
            <a:fillRect/>
          </a:stretch>
        </p:blipFill>
        <p:spPr>
          <a:xfrm>
            <a:off x="130625" y="875925"/>
            <a:ext cx="5381625" cy="4132175"/>
          </a:xfrm>
          <a:prstGeom prst="rect">
            <a:avLst/>
          </a:prstGeom>
          <a:noFill/>
          <a:ln>
            <a:noFill/>
          </a:ln>
        </p:spPr>
      </p:pic>
      <p:sp>
        <p:nvSpPr>
          <p:cNvPr id="585" name="Google Shape;585;p79"/>
          <p:cNvSpPr txBox="1"/>
          <p:nvPr/>
        </p:nvSpPr>
        <p:spPr>
          <a:xfrm>
            <a:off x="1166350" y="7475"/>
            <a:ext cx="71859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rPr>
              <a:t>Registers! Take a look at the different ways to address different *sizes of the register*</a:t>
            </a:r>
            <a:endParaRPr sz="2100">
              <a:solidFill>
                <a:srgbClr val="FFFFFF"/>
              </a:solidFill>
            </a:endParaRPr>
          </a:p>
        </p:txBody>
      </p:sp>
      <p:pic>
        <p:nvPicPr>
          <p:cNvPr id="586" name="Google Shape;586;p79"/>
          <p:cNvPicPr preferRelativeResize="0"/>
          <p:nvPr/>
        </p:nvPicPr>
        <p:blipFill>
          <a:blip r:embed="rId4">
            <a:alphaModFix/>
          </a:blip>
          <a:stretch>
            <a:fillRect/>
          </a:stretch>
        </p:blipFill>
        <p:spPr>
          <a:xfrm>
            <a:off x="4919375" y="980100"/>
            <a:ext cx="4572000" cy="3429000"/>
          </a:xfrm>
          <a:prstGeom prst="rect">
            <a:avLst/>
          </a:prstGeom>
          <a:noFill/>
          <a:ln>
            <a:noFill/>
          </a:ln>
        </p:spPr>
      </p:pic>
      <p:sp>
        <p:nvSpPr>
          <p:cNvPr id="587" name="Google Shape;587;p79"/>
          <p:cNvSpPr txBox="1"/>
          <p:nvPr/>
        </p:nvSpPr>
        <p:spPr>
          <a:xfrm>
            <a:off x="297900" y="875925"/>
            <a:ext cx="7845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 bytes</a:t>
            </a:r>
            <a:endParaRPr/>
          </a:p>
        </p:txBody>
      </p:sp>
      <p:sp>
        <p:nvSpPr>
          <p:cNvPr id="588" name="Google Shape;588;p79"/>
          <p:cNvSpPr txBox="1"/>
          <p:nvPr/>
        </p:nvSpPr>
        <p:spPr>
          <a:xfrm>
            <a:off x="1684625" y="945975"/>
            <a:ext cx="1442700" cy="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 bytes</a:t>
            </a:r>
            <a:endParaRPr/>
          </a:p>
        </p:txBody>
      </p:sp>
      <p:sp>
        <p:nvSpPr>
          <p:cNvPr id="589" name="Google Shape;589;p79"/>
          <p:cNvSpPr txBox="1"/>
          <p:nvPr/>
        </p:nvSpPr>
        <p:spPr>
          <a:xfrm>
            <a:off x="3170525" y="945975"/>
            <a:ext cx="1050600" cy="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bytes</a:t>
            </a:r>
            <a:endParaRPr/>
          </a:p>
        </p:txBody>
      </p:sp>
      <p:sp>
        <p:nvSpPr>
          <p:cNvPr id="590" name="Google Shape;590;p79"/>
          <p:cNvSpPr txBox="1"/>
          <p:nvPr/>
        </p:nvSpPr>
        <p:spPr>
          <a:xfrm>
            <a:off x="4472675" y="945963"/>
            <a:ext cx="952500" cy="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bytes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txBox="1"/>
          <p:nvPr/>
        </p:nvSpPr>
        <p:spPr>
          <a:xfrm>
            <a:off x="479975" y="-6525"/>
            <a:ext cx="80121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rPr>
              <a:t>There are two styles of writing x86 assembly…</a:t>
            </a:r>
            <a:endParaRPr sz="2700">
              <a:solidFill>
                <a:srgbClr val="FFFFFF"/>
              </a:solidFill>
            </a:endParaRPr>
          </a:p>
        </p:txBody>
      </p:sp>
      <p:pic>
        <p:nvPicPr>
          <p:cNvPr id="596" name="Google Shape;596;p80"/>
          <p:cNvPicPr preferRelativeResize="0"/>
          <p:nvPr/>
        </p:nvPicPr>
        <p:blipFill>
          <a:blip r:embed="rId3">
            <a:alphaModFix/>
          </a:blip>
          <a:stretch>
            <a:fillRect/>
          </a:stretch>
        </p:blipFill>
        <p:spPr>
          <a:xfrm>
            <a:off x="479975" y="609538"/>
            <a:ext cx="6597475" cy="2971925"/>
          </a:xfrm>
          <a:prstGeom prst="rect">
            <a:avLst/>
          </a:prstGeom>
          <a:noFill/>
          <a:ln>
            <a:noFill/>
          </a:ln>
        </p:spPr>
      </p:pic>
      <p:sp>
        <p:nvSpPr>
          <p:cNvPr id="597" name="Google Shape;597;p80"/>
          <p:cNvSpPr txBox="1"/>
          <p:nvPr/>
        </p:nvSpPr>
        <p:spPr>
          <a:xfrm>
            <a:off x="543050" y="3581450"/>
            <a:ext cx="64713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lt1"/>
                </a:solidFill>
              </a:rPr>
              <a:t>AT&amp;T syntax is garbage! We’ll use intel for better </a:t>
            </a:r>
            <a:r>
              <a:rPr lang="en" sz="2900">
                <a:solidFill>
                  <a:schemeClr val="lt1"/>
                </a:solidFill>
              </a:rPr>
              <a:t>readability</a:t>
            </a:r>
            <a:r>
              <a:rPr lang="en" sz="2900">
                <a:solidFill>
                  <a:schemeClr val="lt1"/>
                </a:solidFill>
              </a:rPr>
              <a:t> and understanding!</a:t>
            </a:r>
            <a:endParaRPr sz="2900">
              <a:solidFill>
                <a:schemeClr val="lt1"/>
              </a:solidFill>
            </a:endParaRPr>
          </a:p>
        </p:txBody>
      </p:sp>
      <p:sp>
        <p:nvSpPr>
          <p:cNvPr id="598" name="Google Shape;598;p80"/>
          <p:cNvSpPr txBox="1"/>
          <p:nvPr/>
        </p:nvSpPr>
        <p:spPr>
          <a:xfrm>
            <a:off x="7455650" y="1114050"/>
            <a:ext cx="13866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Stolen from rpisec, excellent material</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122970" y="8"/>
            <a:ext cx="8653500" cy="587700"/>
          </a:xfrm>
          <a:prstGeom prst="rect">
            <a:avLst/>
          </a:prstGeom>
          <a:noFill/>
          <a:ln>
            <a:noFill/>
          </a:ln>
        </p:spPr>
        <p:txBody>
          <a:bodyPr anchorCtr="0" anchor="ctr" bIns="0" lIns="0" spcFirstLastPara="1" rIns="0" wrap="square" tIns="0">
            <a:noAutofit/>
          </a:bodyPr>
          <a:lstStyle/>
          <a:p>
            <a:pPr indent="457200" lvl="0" marL="1371600" rtl="0" algn="l">
              <a:spcBef>
                <a:spcPts val="0"/>
              </a:spcBef>
              <a:spcAft>
                <a:spcPts val="0"/>
              </a:spcAft>
              <a:buClr>
                <a:srgbClr val="FFFFFF"/>
              </a:buClr>
              <a:buSzPts val="4000"/>
              <a:buFont typeface="Arial"/>
              <a:buNone/>
            </a:pPr>
            <a:r>
              <a:rPr b="0" lang="en" sz="4000" strike="noStrike">
                <a:solidFill>
                  <a:srgbClr val="FFFFFF"/>
                </a:solidFill>
                <a:latin typeface="Arial"/>
                <a:ea typeface="Arial"/>
                <a:cs typeface="Arial"/>
                <a:sym typeface="Arial"/>
              </a:rPr>
              <a:t>Thanks for joining!</a:t>
            </a:r>
            <a:endParaRPr b="0" sz="4000" strike="noStrike">
              <a:solidFill>
                <a:srgbClr val="FFFFFF"/>
              </a:solidFill>
              <a:latin typeface="Arial"/>
              <a:ea typeface="Arial"/>
              <a:cs typeface="Arial"/>
              <a:sym typeface="Arial"/>
            </a:endParaRPr>
          </a:p>
        </p:txBody>
      </p:sp>
      <p:sp>
        <p:nvSpPr>
          <p:cNvPr id="319" name="Google Shape;319;p54"/>
          <p:cNvSpPr txBox="1"/>
          <p:nvPr>
            <p:ph idx="1" type="body"/>
          </p:nvPr>
        </p:nvSpPr>
        <p:spPr>
          <a:xfrm>
            <a:off x="414720" y="829411"/>
            <a:ext cx="8228763" cy="2982614"/>
          </a:xfrm>
          <a:prstGeom prst="rect">
            <a:avLst/>
          </a:prstGeom>
          <a:noFill/>
          <a:ln>
            <a:noFill/>
          </a:ln>
        </p:spPr>
        <p:txBody>
          <a:bodyPr anchorCtr="0" anchor="t" bIns="0" lIns="0" spcFirstLastPara="1" rIns="0" wrap="square" tIns="0">
            <a:normAutofit/>
          </a:bodyPr>
          <a:lstStyle/>
          <a:p>
            <a:pPr indent="0" lvl="0" marL="0" marR="0" rtl="0" algn="l">
              <a:spcBef>
                <a:spcPts val="0"/>
              </a:spcBef>
              <a:spcAft>
                <a:spcPts val="0"/>
              </a:spcAft>
              <a:buNone/>
            </a:pPr>
            <a:r>
              <a:t/>
            </a:r>
            <a:endParaRPr sz="1900">
              <a:solidFill>
                <a:srgbClr val="FFFFFF"/>
              </a:solidFill>
            </a:endParaRPr>
          </a:p>
          <a:p>
            <a:pPr indent="-298450" lvl="0" marL="393700" marR="0" rtl="0" algn="l">
              <a:spcBef>
                <a:spcPts val="0"/>
              </a:spcBef>
              <a:spcAft>
                <a:spcPts val="0"/>
              </a:spcAft>
              <a:buClr>
                <a:srgbClr val="FFFFFF"/>
              </a:buClr>
              <a:buSzPts val="900"/>
              <a:buFont typeface="Noto Sans Symbols"/>
              <a:buChar char="●"/>
            </a:pPr>
            <a:r>
              <a:rPr b="0" i="0" lang="en" sz="1900" u="none" cap="none" strike="noStrike">
                <a:solidFill>
                  <a:srgbClr val="FFFFFF"/>
                </a:solidFill>
                <a:latin typeface="Arial"/>
                <a:ea typeface="Arial"/>
                <a:cs typeface="Arial"/>
                <a:sym typeface="Arial"/>
              </a:rPr>
              <a:t>This can be considered our first meet of the semester. We’re so glad you decided to join us today.</a:t>
            </a:r>
            <a:endParaRPr sz="1900">
              <a:solidFill>
                <a:srgbClr val="FFFFFF"/>
              </a:solidFill>
            </a:endParaRPr>
          </a:p>
          <a:p>
            <a:pPr indent="0" lvl="0" marL="0" marR="0" rtl="0" algn="l">
              <a:spcBef>
                <a:spcPts val="0"/>
              </a:spcBef>
              <a:spcAft>
                <a:spcPts val="0"/>
              </a:spcAft>
              <a:buNone/>
            </a:pPr>
            <a:r>
              <a:t/>
            </a:r>
            <a:endParaRPr sz="1900">
              <a:solidFill>
                <a:srgbClr val="FFFFFF"/>
              </a:solidFill>
            </a:endParaRPr>
          </a:p>
          <a:p>
            <a:pPr indent="0" lvl="0" marL="0" marR="0" rtl="0" algn="l">
              <a:spcBef>
                <a:spcPts val="0"/>
              </a:spcBef>
              <a:spcAft>
                <a:spcPts val="0"/>
              </a:spcAft>
              <a:buNone/>
            </a:pPr>
            <a:r>
              <a:t/>
            </a:r>
            <a:endParaRPr sz="1900">
              <a:solidFill>
                <a:srgbClr val="FFFFFF"/>
              </a:solidFill>
            </a:endParaRPr>
          </a:p>
          <a:p>
            <a:pPr indent="-298450" lvl="0" marL="393700" marR="0" rtl="0" algn="l">
              <a:spcBef>
                <a:spcPts val="0"/>
              </a:spcBef>
              <a:spcAft>
                <a:spcPts val="0"/>
              </a:spcAft>
              <a:buClr>
                <a:srgbClr val="FFFFFF"/>
              </a:buClr>
              <a:buSzPts val="900"/>
              <a:buFont typeface="Noto Sans Symbols"/>
              <a:buChar char="●"/>
            </a:pPr>
            <a:r>
              <a:rPr b="0" i="0" lang="en" sz="1900" u="none" cap="none" strike="noStrike">
                <a:solidFill>
                  <a:srgbClr val="FFFFFF"/>
                </a:solidFill>
                <a:latin typeface="Arial"/>
                <a:ea typeface="Arial"/>
                <a:cs typeface="Arial"/>
                <a:sym typeface="Arial"/>
              </a:rPr>
              <a:t>Try your best. Most of the material takes time to digest if </a:t>
            </a:r>
            <a:r>
              <a:rPr lang="en" sz="1900">
                <a:solidFill>
                  <a:srgbClr val="FFFFFF"/>
                </a:solidFill>
              </a:rPr>
              <a:t>it's</a:t>
            </a:r>
            <a:r>
              <a:rPr b="0" i="0" lang="en" sz="1900" u="none" cap="none" strike="noStrike">
                <a:solidFill>
                  <a:srgbClr val="FFFFFF"/>
                </a:solidFill>
                <a:latin typeface="Arial"/>
                <a:ea typeface="Arial"/>
                <a:cs typeface="Arial"/>
                <a:sym typeface="Arial"/>
              </a:rPr>
              <a:t> your first time exposed to it.</a:t>
            </a:r>
            <a:endParaRPr b="0" i="0" sz="1900" u="none" cap="none" strike="noStrike">
              <a:solidFill>
                <a:srgbClr val="FFFFFF"/>
              </a:solidFill>
              <a:latin typeface="Arial"/>
              <a:ea typeface="Arial"/>
              <a:cs typeface="Arial"/>
              <a:sym typeface="Arial"/>
            </a:endParaRPr>
          </a:p>
          <a:p>
            <a:pPr indent="0" lvl="0" marL="0" marR="0" rtl="0" algn="l">
              <a:spcBef>
                <a:spcPts val="1300"/>
              </a:spcBef>
              <a:spcAft>
                <a:spcPts val="0"/>
              </a:spcAft>
              <a:buNone/>
            </a:pPr>
            <a:r>
              <a:t/>
            </a:r>
            <a:endParaRPr sz="1900">
              <a:solidFill>
                <a:srgbClr val="FFFFFF"/>
              </a:solidFill>
            </a:endParaRPr>
          </a:p>
          <a:p>
            <a:pPr indent="0" lvl="0" marL="393700" marR="0" rtl="0" algn="l">
              <a:spcBef>
                <a:spcPts val="1300"/>
              </a:spcBef>
              <a:spcAft>
                <a:spcPts val="0"/>
              </a:spcAft>
              <a:buSzPts val="1900"/>
              <a:buFont typeface="Arial"/>
              <a:buNone/>
            </a:pPr>
            <a:r>
              <a:t/>
            </a:r>
            <a:endParaRPr b="0" i="0" sz="1900" u="none" cap="none" strike="noStrike">
              <a:solidFill>
                <a:srgbClr val="FFFFFF"/>
              </a:solidFill>
              <a:latin typeface="Arial"/>
              <a:ea typeface="Arial"/>
              <a:cs typeface="Arial"/>
              <a:sym typeface="Arial"/>
            </a:endParaRPr>
          </a:p>
        </p:txBody>
      </p:sp>
      <p:pic>
        <p:nvPicPr>
          <p:cNvPr id="320" name="Google Shape;320;p54"/>
          <p:cNvPicPr preferRelativeResize="0"/>
          <p:nvPr/>
        </p:nvPicPr>
        <p:blipFill rotWithShape="1">
          <a:blip r:embed="rId3">
            <a:alphaModFix/>
          </a:blip>
          <a:srcRect b="0" l="0" r="15368" t="0"/>
          <a:stretch/>
        </p:blipFill>
        <p:spPr>
          <a:xfrm>
            <a:off x="6114775" y="3235050"/>
            <a:ext cx="2305926" cy="1532425"/>
          </a:xfrm>
          <a:prstGeom prst="rect">
            <a:avLst/>
          </a:prstGeom>
          <a:noFill/>
          <a:ln>
            <a:noFill/>
          </a:ln>
        </p:spPr>
      </p:pic>
      <p:sp>
        <p:nvSpPr>
          <p:cNvPr id="321" name="Google Shape;321;p54"/>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FFFFFF"/>
              </a:buClr>
              <a:buSzPts val="1300"/>
              <a:buFont typeface="Arial"/>
              <a:buNone/>
            </a:pPr>
            <a:fld id="{00000000-1234-1234-1234-123412341234}" type="slidenum">
              <a:rPr b="0" lang="en" sz="1300" strike="noStrike">
                <a:solidFill>
                  <a:srgbClr val="FFFFFF"/>
                </a:solidFill>
                <a:latin typeface="Arial"/>
                <a:ea typeface="Arial"/>
                <a:cs typeface="Arial"/>
                <a:sym typeface="Arial"/>
              </a:rPr>
              <a:t>‹#›</a:t>
            </a:fld>
            <a:endParaRPr/>
          </a:p>
        </p:txBody>
      </p:sp>
      <p:sp>
        <p:nvSpPr>
          <p:cNvPr id="322" name="Google Shape;322;p54"/>
          <p:cNvSpPr txBox="1"/>
          <p:nvPr/>
        </p:nvSpPr>
        <p:spPr>
          <a:xfrm>
            <a:off x="4424050" y="4198625"/>
            <a:ext cx="901800" cy="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81"/>
          <p:cNvPicPr preferRelativeResize="0"/>
          <p:nvPr/>
        </p:nvPicPr>
        <p:blipFill>
          <a:blip r:embed="rId3">
            <a:alphaModFix/>
          </a:blip>
          <a:stretch>
            <a:fillRect/>
          </a:stretch>
        </p:blipFill>
        <p:spPr>
          <a:xfrm>
            <a:off x="281538" y="2898400"/>
            <a:ext cx="7096125" cy="1924050"/>
          </a:xfrm>
          <a:prstGeom prst="rect">
            <a:avLst/>
          </a:prstGeom>
          <a:noFill/>
          <a:ln>
            <a:noFill/>
          </a:ln>
        </p:spPr>
      </p:pic>
      <p:sp>
        <p:nvSpPr>
          <p:cNvPr id="604" name="Google Shape;604;p81"/>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05" name="Google Shape;605;p81"/>
          <p:cNvSpPr txBox="1"/>
          <p:nvPr>
            <p:ph idx="1" type="body"/>
          </p:nvPr>
        </p:nvSpPr>
        <p:spPr>
          <a:xfrm>
            <a:off x="485197" y="937174"/>
            <a:ext cx="4015500" cy="2982600"/>
          </a:xfrm>
          <a:prstGeom prst="rect">
            <a:avLst/>
          </a:prstGeom>
        </p:spPr>
        <p:txBody>
          <a:bodyPr anchorCtr="0" anchor="t" bIns="0" lIns="0" spcFirstLastPara="1" rIns="0" wrap="square" tIns="0">
            <a:normAutofit/>
          </a:bodyPr>
          <a:lstStyle/>
          <a:p>
            <a:pPr indent="-393700" lvl="0" marL="457200" rtl="0" algn="l">
              <a:spcBef>
                <a:spcPts val="0"/>
              </a:spcBef>
              <a:spcAft>
                <a:spcPts val="0"/>
              </a:spcAft>
              <a:buClr>
                <a:srgbClr val="00FF00"/>
              </a:buClr>
              <a:buSzPts val="2600"/>
              <a:buAutoNum type="arabicPeriod"/>
            </a:pPr>
            <a:r>
              <a:rPr lang="en" sz="2600">
                <a:solidFill>
                  <a:srgbClr val="00FF00"/>
                </a:solidFill>
              </a:rPr>
              <a:t>RAX, RDX, RBX, RCX</a:t>
            </a:r>
            <a:endParaRPr sz="2600">
              <a:solidFill>
                <a:srgbClr val="00FF00"/>
              </a:solidFill>
            </a:endParaRPr>
          </a:p>
          <a:p>
            <a:pPr indent="-393700" lvl="0" marL="457200" rtl="0" algn="l">
              <a:spcBef>
                <a:spcPts val="0"/>
              </a:spcBef>
              <a:spcAft>
                <a:spcPts val="0"/>
              </a:spcAft>
              <a:buClr>
                <a:srgbClr val="00FF00"/>
              </a:buClr>
              <a:buSzPts val="2600"/>
              <a:buAutoNum type="arabicPeriod"/>
            </a:pPr>
            <a:r>
              <a:rPr lang="en" sz="2600">
                <a:solidFill>
                  <a:srgbClr val="00FF00"/>
                </a:solidFill>
              </a:rPr>
              <a:t>RSP</a:t>
            </a:r>
            <a:endParaRPr sz="2600">
              <a:solidFill>
                <a:srgbClr val="00FF00"/>
              </a:solidFill>
            </a:endParaRPr>
          </a:p>
          <a:p>
            <a:pPr indent="-393700" lvl="0" marL="457200" rtl="0" algn="l">
              <a:spcBef>
                <a:spcPts val="0"/>
              </a:spcBef>
              <a:spcAft>
                <a:spcPts val="0"/>
              </a:spcAft>
              <a:buClr>
                <a:srgbClr val="00FF00"/>
              </a:buClr>
              <a:buSzPts val="2600"/>
              <a:buAutoNum type="arabicPeriod"/>
            </a:pPr>
            <a:r>
              <a:rPr lang="en" sz="2600">
                <a:solidFill>
                  <a:srgbClr val="00FF00"/>
                </a:solidFill>
              </a:rPr>
              <a:t>RBP</a:t>
            </a:r>
            <a:endParaRPr sz="2600">
              <a:solidFill>
                <a:srgbClr val="00FF00"/>
              </a:solidFill>
            </a:endParaRPr>
          </a:p>
          <a:p>
            <a:pPr indent="-393700" lvl="0" marL="457200" rtl="0" algn="l">
              <a:spcBef>
                <a:spcPts val="0"/>
              </a:spcBef>
              <a:spcAft>
                <a:spcPts val="0"/>
              </a:spcAft>
              <a:buClr>
                <a:srgbClr val="00FF00"/>
              </a:buClr>
              <a:buSzPts val="2600"/>
              <a:buAutoNum type="arabicPeriod"/>
            </a:pPr>
            <a:r>
              <a:rPr lang="en" sz="2600">
                <a:solidFill>
                  <a:srgbClr val="00FF00"/>
                </a:solidFill>
              </a:rPr>
              <a:t>RIP</a:t>
            </a:r>
            <a:endParaRPr sz="2600">
              <a:solidFill>
                <a:srgbClr val="00FF00"/>
              </a:solidFill>
            </a:endParaRPr>
          </a:p>
        </p:txBody>
      </p:sp>
      <p:sp>
        <p:nvSpPr>
          <p:cNvPr id="606" name="Google Shape;606;p81"/>
          <p:cNvSpPr txBox="1"/>
          <p:nvPr>
            <p:ph idx="2" type="body"/>
          </p:nvPr>
        </p:nvSpPr>
        <p:spPr>
          <a:xfrm>
            <a:off x="4768625" y="1080450"/>
            <a:ext cx="4015500" cy="3507300"/>
          </a:xfrm>
          <a:prstGeom prst="rect">
            <a:avLst/>
          </a:prstGeom>
        </p:spPr>
        <p:txBody>
          <a:bodyPr anchorCtr="0" anchor="t" bIns="0" lIns="0" spcFirstLastPara="1" rIns="0" wrap="square" tIns="0">
            <a:normAutofit lnSpcReduction="10000"/>
          </a:bodyPr>
          <a:lstStyle/>
          <a:p>
            <a:pPr indent="-342900" lvl="0" marL="457200" rtl="0" algn="l">
              <a:spcBef>
                <a:spcPts val="0"/>
              </a:spcBef>
              <a:spcAft>
                <a:spcPts val="0"/>
              </a:spcAft>
              <a:buClr>
                <a:schemeClr val="lt1"/>
              </a:buClr>
              <a:buSzPts val="1800"/>
              <a:buAutoNum type="arabicPeriod"/>
            </a:pPr>
            <a:r>
              <a:rPr lang="en" sz="1800">
                <a:solidFill>
                  <a:schemeClr val="lt1"/>
                </a:solidFill>
              </a:rPr>
              <a:t>Holds values for general purpose, most instructions are comprised of these 4</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Stack pointer - controls a frame of memory that can be useful to address memory relative to it (details covered next class)</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Stack frame - Base pointer - somewhat similar to the stack pointer, retains previous stack pointer</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Instruction pointer - program counter, points to where the next instruction should be executed.</a:t>
            </a:r>
            <a:endParaRPr sz="1800">
              <a:solidFill>
                <a:schemeClr val="lt1"/>
              </a:solidFill>
            </a:endParaRPr>
          </a:p>
        </p:txBody>
      </p:sp>
      <p:sp>
        <p:nvSpPr>
          <p:cNvPr id="607" name="Google Shape;607;p81"/>
          <p:cNvSpPr txBox="1"/>
          <p:nvPr/>
        </p:nvSpPr>
        <p:spPr>
          <a:xfrm>
            <a:off x="367925" y="49500"/>
            <a:ext cx="84162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rPr>
              <a:t>Importance of each register.</a:t>
            </a:r>
            <a:endParaRPr sz="36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2"/>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13" name="Google Shape;613;p82"/>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14" name="Google Shape;614;p82"/>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615" name="Google Shape;615;p82"/>
          <p:cNvPicPr preferRelativeResize="0"/>
          <p:nvPr/>
        </p:nvPicPr>
        <p:blipFill>
          <a:blip r:embed="rId3">
            <a:alphaModFix/>
          </a:blip>
          <a:stretch>
            <a:fillRect/>
          </a:stretch>
        </p:blipFill>
        <p:spPr>
          <a:xfrm>
            <a:off x="0" y="119577"/>
            <a:ext cx="9143999" cy="4904345"/>
          </a:xfrm>
          <a:prstGeom prst="rect">
            <a:avLst/>
          </a:prstGeom>
          <a:noFill/>
          <a:ln>
            <a:noFill/>
          </a:ln>
        </p:spPr>
      </p:pic>
      <p:sp>
        <p:nvSpPr>
          <p:cNvPr id="616" name="Google Shape;616;p82"/>
          <p:cNvSpPr txBox="1"/>
          <p:nvPr/>
        </p:nvSpPr>
        <p:spPr>
          <a:xfrm>
            <a:off x="3953800" y="105525"/>
            <a:ext cx="36420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a:t>
            </a:r>
            <a:r>
              <a:rPr lang="en">
                <a:solidFill>
                  <a:srgbClr val="FFFFFF"/>
                </a:solidFill>
              </a:rPr>
              <a:t>pisec slides!</a:t>
            </a:r>
            <a:endParaRPr>
              <a:solidFill>
                <a:srgbClr val="FFFFFF"/>
              </a:solidFill>
            </a:endParaRPr>
          </a:p>
        </p:txBody>
      </p:sp>
      <p:sp>
        <p:nvSpPr>
          <p:cNvPr id="617" name="Google Shape;617;p82"/>
          <p:cNvSpPr txBox="1"/>
          <p:nvPr/>
        </p:nvSpPr>
        <p:spPr>
          <a:xfrm>
            <a:off x="4572000" y="1493250"/>
            <a:ext cx="4466400" cy="12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FF00"/>
                </a:solidFill>
              </a:rPr>
              <a:t>The brackets around each [value] or [register] denotes dereferencing the address to get another value (Pointers! Kinda )</a:t>
            </a:r>
            <a:endParaRPr sz="1700">
              <a:solidFill>
                <a:srgbClr val="00FF00"/>
              </a:solidFill>
            </a:endParaRPr>
          </a:p>
          <a:p>
            <a:pPr indent="0" lvl="0" marL="0" rtl="0" algn="l">
              <a:spcBef>
                <a:spcPts val="0"/>
              </a:spcBef>
              <a:spcAft>
                <a:spcPts val="0"/>
              </a:spcAft>
              <a:buNone/>
            </a:pPr>
            <a:r>
              <a:rPr lang="en" sz="1700">
                <a:solidFill>
                  <a:srgbClr val="00FF00"/>
                </a:solidFill>
              </a:rPr>
              <a:t>0x414124344 → 1234</a:t>
            </a:r>
            <a:endParaRPr sz="1700">
              <a:solidFill>
                <a:srgbClr val="00FF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3"/>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23" name="Google Shape;623;p83"/>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24" name="Google Shape;624;p83"/>
          <p:cNvSpPr txBox="1"/>
          <p:nvPr/>
        </p:nvSpPr>
        <p:spPr>
          <a:xfrm>
            <a:off x="157825" y="63500"/>
            <a:ext cx="82224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4A86E8"/>
                </a:solidFill>
              </a:rPr>
              <a:t>Moving Data (cont)  – the LEA instruction</a:t>
            </a:r>
            <a:endParaRPr sz="2900">
              <a:solidFill>
                <a:srgbClr val="4A86E8"/>
              </a:solidFill>
            </a:endParaRPr>
          </a:p>
        </p:txBody>
      </p:sp>
      <p:sp>
        <p:nvSpPr>
          <p:cNvPr id="625" name="Google Shape;625;p83"/>
          <p:cNvSpPr txBox="1"/>
          <p:nvPr/>
        </p:nvSpPr>
        <p:spPr>
          <a:xfrm>
            <a:off x="269875" y="749850"/>
            <a:ext cx="76479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FF00"/>
                </a:solidFill>
              </a:rPr>
              <a:t>LEA destination, source</a:t>
            </a:r>
            <a:endParaRPr sz="2300">
              <a:solidFill>
                <a:srgbClr val="00FF00"/>
              </a:solidFill>
            </a:endParaRPr>
          </a:p>
          <a:p>
            <a:pPr indent="0" lvl="0" marL="0" rtl="0" algn="l">
              <a:spcBef>
                <a:spcPts val="0"/>
              </a:spcBef>
              <a:spcAft>
                <a:spcPts val="0"/>
              </a:spcAft>
              <a:buNone/>
            </a:pPr>
            <a:r>
              <a:t/>
            </a:r>
            <a:endParaRPr sz="2300">
              <a:solidFill>
                <a:srgbClr val="00FF00"/>
              </a:solidFill>
            </a:endParaRPr>
          </a:p>
          <a:p>
            <a:pPr indent="0" lvl="0" marL="0" rtl="0" algn="l">
              <a:spcBef>
                <a:spcPts val="0"/>
              </a:spcBef>
              <a:spcAft>
                <a:spcPts val="0"/>
              </a:spcAft>
              <a:buNone/>
            </a:pPr>
            <a:r>
              <a:t/>
            </a:r>
            <a:endParaRPr sz="2300">
              <a:solidFill>
                <a:srgbClr val="00FF00"/>
              </a:solidFill>
            </a:endParaRPr>
          </a:p>
        </p:txBody>
      </p:sp>
      <p:sp>
        <p:nvSpPr>
          <p:cNvPr id="626" name="Google Shape;626;p83"/>
          <p:cNvSpPr txBox="1"/>
          <p:nvPr/>
        </p:nvSpPr>
        <p:spPr>
          <a:xfrm>
            <a:off x="276175" y="1203150"/>
            <a:ext cx="7985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You can treat this somewhat similar to the MOV instruction, however there is a very confusing difference</a:t>
            </a:r>
            <a:endParaRPr sz="1900">
              <a:solidFill>
                <a:schemeClr val="lt1"/>
              </a:solidFill>
            </a:endParaRPr>
          </a:p>
        </p:txBody>
      </p:sp>
      <p:sp>
        <p:nvSpPr>
          <p:cNvPr id="627" name="Google Shape;627;p83"/>
          <p:cNvSpPr txBox="1"/>
          <p:nvPr/>
        </p:nvSpPr>
        <p:spPr>
          <a:xfrm>
            <a:off x="4673925" y="1590350"/>
            <a:ext cx="4294500" cy="3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Normally, when using the [ ] around an address or register holding an address, the mov instruction interprets that as dereferencing the address to obtain whatever was holding it.</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 sz="1700">
                <a:solidFill>
                  <a:schemeClr val="lt1"/>
                </a:solidFill>
              </a:rPr>
              <a:t>When using the [ ] around an address or register holding an address, the lea instruction interprets that dereference as just the address alone, not the value in it. This is useful for performing arithmetic operations with a data move → useful for address computing.</a:t>
            </a:r>
            <a:endParaRPr sz="1700">
              <a:solidFill>
                <a:schemeClr val="lt1"/>
              </a:solidFill>
            </a:endParaRPr>
          </a:p>
        </p:txBody>
      </p:sp>
      <p:sp>
        <p:nvSpPr>
          <p:cNvPr id="628" name="Google Shape;628;p83"/>
          <p:cNvSpPr txBox="1"/>
          <p:nvPr/>
        </p:nvSpPr>
        <p:spPr>
          <a:xfrm>
            <a:off x="269875" y="2640850"/>
            <a:ext cx="40155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rPr>
              <a:t>m</a:t>
            </a:r>
            <a:r>
              <a:rPr lang="en" sz="2600">
                <a:solidFill>
                  <a:schemeClr val="lt1"/>
                </a:solidFill>
              </a:rPr>
              <a:t>ov eax, [ebx]</a:t>
            </a:r>
            <a:endParaRPr sz="2600">
              <a:solidFill>
                <a:schemeClr val="lt1"/>
              </a:solidFill>
            </a:endParaRPr>
          </a:p>
        </p:txBody>
      </p:sp>
      <p:sp>
        <p:nvSpPr>
          <p:cNvPr id="629" name="Google Shape;629;p83"/>
          <p:cNvSpPr txBox="1"/>
          <p:nvPr/>
        </p:nvSpPr>
        <p:spPr>
          <a:xfrm>
            <a:off x="276175" y="1870450"/>
            <a:ext cx="3853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rPr>
              <a:t>Example:</a:t>
            </a:r>
            <a:endParaRPr sz="2200">
              <a:solidFill>
                <a:srgbClr val="FF0000"/>
              </a:solidFill>
            </a:endParaRPr>
          </a:p>
          <a:p>
            <a:pPr indent="0" lvl="0" marL="0" rtl="0" algn="l">
              <a:spcBef>
                <a:spcPts val="0"/>
              </a:spcBef>
              <a:spcAft>
                <a:spcPts val="0"/>
              </a:spcAft>
              <a:buNone/>
            </a:pPr>
            <a:r>
              <a:rPr lang="en" sz="2200">
                <a:solidFill>
                  <a:srgbClr val="FF0000"/>
                </a:solidFill>
              </a:rPr>
              <a:t>e</a:t>
            </a:r>
            <a:r>
              <a:rPr lang="en" sz="2200">
                <a:solidFill>
                  <a:srgbClr val="FF0000"/>
                </a:solidFill>
              </a:rPr>
              <a:t>bx = 0x13371337 → 4</a:t>
            </a:r>
            <a:endParaRPr sz="2200">
              <a:solidFill>
                <a:srgbClr val="FF0000"/>
              </a:solidFill>
            </a:endParaRPr>
          </a:p>
        </p:txBody>
      </p:sp>
      <p:sp>
        <p:nvSpPr>
          <p:cNvPr id="630" name="Google Shape;630;p83"/>
          <p:cNvSpPr txBox="1"/>
          <p:nvPr/>
        </p:nvSpPr>
        <p:spPr>
          <a:xfrm>
            <a:off x="276175" y="3033050"/>
            <a:ext cx="35580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e</a:t>
            </a:r>
            <a:r>
              <a:rPr lang="en" sz="2400">
                <a:solidFill>
                  <a:srgbClr val="FF0000"/>
                </a:solidFill>
              </a:rPr>
              <a:t>ax = 4</a:t>
            </a:r>
            <a:endParaRPr sz="2400">
              <a:solidFill>
                <a:srgbClr val="FF0000"/>
              </a:solidFill>
            </a:endParaRPr>
          </a:p>
        </p:txBody>
      </p:sp>
      <p:sp>
        <p:nvSpPr>
          <p:cNvPr id="631" name="Google Shape;631;p83"/>
          <p:cNvSpPr txBox="1"/>
          <p:nvPr/>
        </p:nvSpPr>
        <p:spPr>
          <a:xfrm>
            <a:off x="269875" y="3494975"/>
            <a:ext cx="2913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lea eax, [ebx]</a:t>
            </a:r>
            <a:endParaRPr sz="2800">
              <a:solidFill>
                <a:schemeClr val="lt1"/>
              </a:solidFill>
            </a:endParaRPr>
          </a:p>
        </p:txBody>
      </p:sp>
      <p:sp>
        <p:nvSpPr>
          <p:cNvPr id="632" name="Google Shape;632;p83"/>
          <p:cNvSpPr txBox="1"/>
          <p:nvPr/>
        </p:nvSpPr>
        <p:spPr>
          <a:xfrm>
            <a:off x="276175" y="4068800"/>
            <a:ext cx="311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0000"/>
                </a:solidFill>
              </a:rPr>
              <a:t>eax = 0x13371337</a:t>
            </a:r>
            <a:endParaRPr sz="240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4"/>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38" name="Google Shape;638;p84"/>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39" name="Google Shape;639;p84"/>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640" name="Google Shape;640;p84"/>
          <p:cNvPicPr preferRelativeResize="0"/>
          <p:nvPr/>
        </p:nvPicPr>
        <p:blipFill>
          <a:blip r:embed="rId3">
            <a:alphaModFix/>
          </a:blip>
          <a:stretch>
            <a:fillRect/>
          </a:stretch>
        </p:blipFill>
        <p:spPr>
          <a:xfrm>
            <a:off x="60597" y="-70025"/>
            <a:ext cx="7960556"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5"/>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646" name="Google Shape;646;p85"/>
          <p:cNvPicPr preferRelativeResize="0"/>
          <p:nvPr/>
        </p:nvPicPr>
        <p:blipFill rotWithShape="1">
          <a:blip r:embed="rId3">
            <a:alphaModFix/>
          </a:blip>
          <a:srcRect b="0" l="9828" r="0" t="31721"/>
          <a:stretch/>
        </p:blipFill>
        <p:spPr>
          <a:xfrm>
            <a:off x="563550" y="2402599"/>
            <a:ext cx="6324850" cy="2157150"/>
          </a:xfrm>
          <a:prstGeom prst="rect">
            <a:avLst/>
          </a:prstGeom>
          <a:noFill/>
          <a:ln>
            <a:noFill/>
          </a:ln>
        </p:spPr>
      </p:pic>
      <p:sp>
        <p:nvSpPr>
          <p:cNvPr id="647" name="Google Shape;647;p85"/>
          <p:cNvSpPr txBox="1"/>
          <p:nvPr/>
        </p:nvSpPr>
        <p:spPr>
          <a:xfrm>
            <a:off x="245250" y="0"/>
            <a:ext cx="86535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1"/>
                </a:solidFill>
              </a:rPr>
              <a:t>Conditional Jumps and Comparisons</a:t>
            </a:r>
            <a:endParaRPr sz="3400">
              <a:solidFill>
                <a:schemeClr val="lt1"/>
              </a:solidFill>
            </a:endParaRPr>
          </a:p>
        </p:txBody>
      </p:sp>
      <p:sp>
        <p:nvSpPr>
          <p:cNvPr id="648" name="Google Shape;648;p85"/>
          <p:cNvSpPr txBox="1"/>
          <p:nvPr/>
        </p:nvSpPr>
        <p:spPr>
          <a:xfrm>
            <a:off x="392200" y="653000"/>
            <a:ext cx="6947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A common instruction that changes the comparison flags for the conditional jumps is - cmp            (also test)</a:t>
            </a:r>
            <a:endParaRPr sz="2000">
              <a:solidFill>
                <a:schemeClr val="lt1"/>
              </a:solidFill>
            </a:endParaRPr>
          </a:p>
        </p:txBody>
      </p:sp>
      <p:sp>
        <p:nvSpPr>
          <p:cNvPr id="649" name="Google Shape;649;p85"/>
          <p:cNvSpPr txBox="1"/>
          <p:nvPr/>
        </p:nvSpPr>
        <p:spPr>
          <a:xfrm>
            <a:off x="494000" y="1492250"/>
            <a:ext cx="75921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FF00"/>
                </a:solidFill>
              </a:rPr>
              <a:t>c</a:t>
            </a:r>
            <a:r>
              <a:rPr lang="en" sz="1900">
                <a:solidFill>
                  <a:srgbClr val="00FF00"/>
                </a:solidFill>
              </a:rPr>
              <a:t>mp operand1, operand2</a:t>
            </a:r>
            <a:endParaRPr sz="1900">
              <a:solidFill>
                <a:srgbClr val="00FF00"/>
              </a:solidFill>
            </a:endParaRPr>
          </a:p>
          <a:p>
            <a:pPr indent="0" lvl="0" marL="0" rtl="0" algn="l">
              <a:spcBef>
                <a:spcPts val="0"/>
              </a:spcBef>
              <a:spcAft>
                <a:spcPts val="0"/>
              </a:spcAft>
              <a:buNone/>
            </a:pPr>
            <a:r>
              <a:rPr lang="en" sz="1900">
                <a:solidFill>
                  <a:srgbClr val="00FF00"/>
                </a:solidFill>
              </a:rPr>
              <a:t>o</a:t>
            </a:r>
            <a:r>
              <a:rPr lang="en" sz="1900">
                <a:solidFill>
                  <a:srgbClr val="00FF00"/>
                </a:solidFill>
              </a:rPr>
              <a:t>perand1 - operand2 = &gt;0, ==0 , &lt; 0 </a:t>
            </a:r>
            <a:endParaRPr sz="1900">
              <a:solidFill>
                <a:srgbClr val="00FF00"/>
              </a:solidFill>
            </a:endParaRPr>
          </a:p>
        </p:txBody>
      </p:sp>
      <p:sp>
        <p:nvSpPr>
          <p:cNvPr id="650" name="Google Shape;650;p85"/>
          <p:cNvSpPr/>
          <p:nvPr/>
        </p:nvSpPr>
        <p:spPr>
          <a:xfrm>
            <a:off x="3141375" y="2571750"/>
            <a:ext cx="3558000" cy="58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If the cmp operation yields 0</a:t>
            </a:r>
            <a:endParaRPr/>
          </a:p>
        </p:txBody>
      </p:sp>
      <p:sp>
        <p:nvSpPr>
          <p:cNvPr id="651" name="Google Shape;651;p85"/>
          <p:cNvSpPr/>
          <p:nvPr/>
        </p:nvSpPr>
        <p:spPr>
          <a:xfrm>
            <a:off x="3141375" y="3187325"/>
            <a:ext cx="4300200" cy="58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If the cmp operation yields something other than 0</a:t>
            </a:r>
            <a:endParaRPr/>
          </a:p>
        </p:txBody>
      </p:sp>
      <p:sp>
        <p:nvSpPr>
          <p:cNvPr id="652" name="Google Shape;652;p85"/>
          <p:cNvSpPr/>
          <p:nvPr/>
        </p:nvSpPr>
        <p:spPr>
          <a:xfrm>
            <a:off x="3323475" y="4237700"/>
            <a:ext cx="4762500" cy="686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If the value is greater than 0</a:t>
            </a:r>
            <a:endParaRPr/>
          </a:p>
        </p:txBody>
      </p:sp>
      <p:sp>
        <p:nvSpPr>
          <p:cNvPr id="653" name="Google Shape;653;p85"/>
          <p:cNvSpPr txBox="1"/>
          <p:nvPr/>
        </p:nvSpPr>
        <p:spPr>
          <a:xfrm>
            <a:off x="4572000" y="1547625"/>
            <a:ext cx="4424400" cy="7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FF00"/>
                </a:solidFill>
              </a:rPr>
              <a:t>t</a:t>
            </a:r>
            <a:r>
              <a:rPr lang="en" sz="1700">
                <a:solidFill>
                  <a:srgbClr val="00FF00"/>
                </a:solidFill>
              </a:rPr>
              <a:t>est operand1, operand2</a:t>
            </a:r>
            <a:endParaRPr sz="1700">
              <a:solidFill>
                <a:srgbClr val="00FF00"/>
              </a:solidFill>
            </a:endParaRPr>
          </a:p>
          <a:p>
            <a:pPr indent="0" lvl="0" marL="0" rtl="0" algn="l">
              <a:spcBef>
                <a:spcPts val="0"/>
              </a:spcBef>
              <a:spcAft>
                <a:spcPts val="0"/>
              </a:spcAft>
              <a:buNone/>
            </a:pPr>
            <a:r>
              <a:rPr lang="en" sz="1700">
                <a:solidFill>
                  <a:srgbClr val="00FF00"/>
                </a:solidFill>
              </a:rPr>
              <a:t>o</a:t>
            </a:r>
            <a:r>
              <a:rPr lang="en" sz="1700">
                <a:solidFill>
                  <a:srgbClr val="00FF00"/>
                </a:solidFill>
              </a:rPr>
              <a:t>perand1 &amp; operand2 = &gt;0 ==0</a:t>
            </a:r>
            <a:endParaRPr sz="1700">
              <a:solidFill>
                <a:srgbClr val="00FF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6"/>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59" name="Google Shape;659;p86"/>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60" name="Google Shape;660;p86"/>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661" name="Google Shape;661;p86"/>
          <p:cNvPicPr preferRelativeResize="0"/>
          <p:nvPr/>
        </p:nvPicPr>
        <p:blipFill rotWithShape="1">
          <a:blip r:embed="rId3">
            <a:alphaModFix/>
          </a:blip>
          <a:srcRect b="0" l="0" r="0" t="19685"/>
          <a:stretch/>
        </p:blipFill>
        <p:spPr>
          <a:xfrm>
            <a:off x="291250" y="896888"/>
            <a:ext cx="7276475" cy="3595424"/>
          </a:xfrm>
          <a:prstGeom prst="rect">
            <a:avLst/>
          </a:prstGeom>
          <a:noFill/>
          <a:ln>
            <a:noFill/>
          </a:ln>
        </p:spPr>
      </p:pic>
      <p:sp>
        <p:nvSpPr>
          <p:cNvPr id="662" name="Google Shape;662;p86"/>
          <p:cNvSpPr txBox="1"/>
          <p:nvPr/>
        </p:nvSpPr>
        <p:spPr>
          <a:xfrm>
            <a:off x="367925" y="77500"/>
            <a:ext cx="87762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Comfortaa"/>
                <a:ea typeface="Comfortaa"/>
                <a:cs typeface="Comfortaa"/>
                <a:sym typeface="Comfortaa"/>
              </a:rPr>
              <a:t>Let’s set aside stack manipulation for now, here are the instructions that manipulate the stack pointer - RSP/ESP</a:t>
            </a:r>
            <a:endParaRPr b="1" sz="2200">
              <a:solidFill>
                <a:schemeClr val="lt1"/>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7"/>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8" name="Google Shape;668;p87"/>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69" name="Google Shape;669;p87"/>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670" name="Google Shape;670;p87"/>
          <p:cNvPicPr preferRelativeResize="0"/>
          <p:nvPr/>
        </p:nvPicPr>
        <p:blipFill>
          <a:blip r:embed="rId3">
            <a:alphaModFix/>
          </a:blip>
          <a:stretch>
            <a:fillRect/>
          </a:stretch>
        </p:blipFill>
        <p:spPr>
          <a:xfrm>
            <a:off x="1587300" y="713378"/>
            <a:ext cx="6092451" cy="3962450"/>
          </a:xfrm>
          <a:prstGeom prst="rect">
            <a:avLst/>
          </a:prstGeom>
          <a:noFill/>
          <a:ln>
            <a:noFill/>
          </a:ln>
        </p:spPr>
      </p:pic>
      <p:sp>
        <p:nvSpPr>
          <p:cNvPr id="671" name="Google Shape;671;p87"/>
          <p:cNvSpPr txBox="1"/>
          <p:nvPr/>
        </p:nvSpPr>
        <p:spPr>
          <a:xfrm>
            <a:off x="592050" y="49500"/>
            <a:ext cx="77742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rPr>
              <a:t>Push and pop simple illustration</a:t>
            </a:r>
            <a:r>
              <a:rPr lang="en" sz="2200">
                <a:solidFill>
                  <a:srgbClr val="FFFFFF"/>
                </a:solidFill>
              </a:rPr>
              <a:t>.</a:t>
            </a:r>
            <a:endParaRPr sz="22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8"/>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77" name="Google Shape;677;p88"/>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78" name="Google Shape;678;p88"/>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79" name="Google Shape;679;p88"/>
          <p:cNvSpPr txBox="1"/>
          <p:nvPr/>
        </p:nvSpPr>
        <p:spPr>
          <a:xfrm>
            <a:off x="381925" y="49500"/>
            <a:ext cx="83076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Manipulating the instruction pointer indirectly, function calls and returns.</a:t>
            </a:r>
            <a:endParaRPr sz="2400">
              <a:solidFill>
                <a:srgbClr val="FFFFFF"/>
              </a:solidFill>
            </a:endParaRPr>
          </a:p>
        </p:txBody>
      </p:sp>
      <p:pic>
        <p:nvPicPr>
          <p:cNvPr id="680" name="Google Shape;680;p88"/>
          <p:cNvPicPr preferRelativeResize="0"/>
          <p:nvPr/>
        </p:nvPicPr>
        <p:blipFill rotWithShape="1">
          <a:blip r:embed="rId3">
            <a:alphaModFix/>
          </a:blip>
          <a:srcRect b="0" l="0" r="0" t="20571"/>
          <a:stretch/>
        </p:blipFill>
        <p:spPr>
          <a:xfrm>
            <a:off x="261075" y="946025"/>
            <a:ext cx="7784551" cy="38105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9"/>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6" name="Google Shape;686;p89"/>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87" name="Google Shape;687;p89"/>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688" name="Google Shape;688;p89"/>
          <p:cNvSpPr txBox="1"/>
          <p:nvPr/>
        </p:nvSpPr>
        <p:spPr>
          <a:xfrm>
            <a:off x="157825" y="49500"/>
            <a:ext cx="87966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lt1"/>
                </a:solidFill>
              </a:rPr>
              <a:t>From x86 to C once again!</a:t>
            </a:r>
            <a:endParaRPr sz="3100">
              <a:solidFill>
                <a:schemeClr val="lt1"/>
              </a:solidFill>
            </a:endParaRPr>
          </a:p>
        </p:txBody>
      </p:sp>
      <p:pic>
        <p:nvPicPr>
          <p:cNvPr id="689" name="Google Shape;689;p89"/>
          <p:cNvPicPr preferRelativeResize="0"/>
          <p:nvPr/>
        </p:nvPicPr>
        <p:blipFill>
          <a:blip r:embed="rId3">
            <a:alphaModFix/>
          </a:blip>
          <a:stretch>
            <a:fillRect/>
          </a:stretch>
        </p:blipFill>
        <p:spPr>
          <a:xfrm>
            <a:off x="130625" y="799176"/>
            <a:ext cx="7612301" cy="4120200"/>
          </a:xfrm>
          <a:prstGeom prst="rect">
            <a:avLst/>
          </a:prstGeom>
          <a:noFill/>
          <a:ln>
            <a:noFill/>
          </a:ln>
        </p:spPr>
      </p:pic>
      <p:pic>
        <p:nvPicPr>
          <p:cNvPr id="690" name="Google Shape;690;p89"/>
          <p:cNvPicPr preferRelativeResize="0"/>
          <p:nvPr/>
        </p:nvPicPr>
        <p:blipFill rotWithShape="1">
          <a:blip r:embed="rId4">
            <a:alphaModFix/>
          </a:blip>
          <a:srcRect b="12072" l="1465" r="43018" t="0"/>
          <a:stretch/>
        </p:blipFill>
        <p:spPr>
          <a:xfrm flipH="1">
            <a:off x="7371625" y="810225"/>
            <a:ext cx="2549350" cy="3768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0"/>
          <p:cNvSpPr txBox="1"/>
          <p:nvPr>
            <p:ph type="title"/>
          </p:nvPr>
        </p:nvSpPr>
        <p:spPr>
          <a:xfrm>
            <a:off x="38850" y="2571748"/>
            <a:ext cx="9066300" cy="69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rgbClr val="00FF00"/>
                </a:solidFill>
              </a:rPr>
              <a:t>In class assignment to get to the juicy stuff - reward for whoever completes it first</a:t>
            </a:r>
            <a:endParaRPr sz="2100">
              <a:solidFill>
                <a:srgbClr val="00FF00"/>
              </a:solidFill>
            </a:endParaRPr>
          </a:p>
        </p:txBody>
      </p:sp>
      <p:sp>
        <p:nvSpPr>
          <p:cNvPr id="696" name="Google Shape;696;p90"/>
          <p:cNvSpPr txBox="1"/>
          <p:nvPr/>
        </p:nvSpPr>
        <p:spPr>
          <a:xfrm>
            <a:off x="1166350" y="1394200"/>
            <a:ext cx="6639600" cy="8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FF00"/>
                </a:solidFill>
              </a:rPr>
              <a:t>Homework - yes there’s homework…</a:t>
            </a:r>
            <a:endParaRPr sz="3000">
              <a:solidFill>
                <a:srgbClr val="00FF00"/>
              </a:solidFill>
            </a:endParaRPr>
          </a:p>
          <a:p>
            <a:pPr indent="0" lvl="0" marL="0" rtl="0" algn="ctr">
              <a:spcBef>
                <a:spcPts val="0"/>
              </a:spcBef>
              <a:spcAft>
                <a:spcPts val="0"/>
              </a:spcAft>
              <a:buNone/>
            </a:pPr>
            <a:r>
              <a:rPr lang="en" sz="3000">
                <a:solidFill>
                  <a:srgbClr val="00FF00"/>
                </a:solidFill>
              </a:rPr>
              <a:t>WTF</a:t>
            </a:r>
            <a:endParaRPr sz="3000">
              <a:solidFill>
                <a:srgbClr val="00FF00"/>
              </a:solidFill>
            </a:endParaRPr>
          </a:p>
        </p:txBody>
      </p:sp>
      <p:sp>
        <p:nvSpPr>
          <p:cNvPr id="697" name="Google Shape;697;p90"/>
          <p:cNvSpPr txBox="1"/>
          <p:nvPr/>
        </p:nvSpPr>
        <p:spPr>
          <a:xfrm>
            <a:off x="59775" y="3285200"/>
            <a:ext cx="4272300" cy="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0000"/>
                </a:solidFill>
              </a:rPr>
              <a:t>Located in the github repo</a:t>
            </a:r>
            <a:endParaRPr sz="2500">
              <a:solidFill>
                <a:srgbClr val="FF0000"/>
              </a:solidFill>
            </a:endParaRPr>
          </a:p>
        </p:txBody>
      </p:sp>
      <p:pic>
        <p:nvPicPr>
          <p:cNvPr id="698" name="Google Shape;698;p90"/>
          <p:cNvPicPr preferRelativeResize="0"/>
          <p:nvPr/>
        </p:nvPicPr>
        <p:blipFill>
          <a:blip r:embed="rId3">
            <a:alphaModFix/>
          </a:blip>
          <a:stretch>
            <a:fillRect/>
          </a:stretch>
        </p:blipFill>
        <p:spPr>
          <a:xfrm>
            <a:off x="352325" y="-173752"/>
            <a:ext cx="1895326" cy="1567951"/>
          </a:xfrm>
          <a:prstGeom prst="rect">
            <a:avLst/>
          </a:prstGeom>
          <a:noFill/>
          <a:ln>
            <a:noFill/>
          </a:ln>
        </p:spPr>
      </p:pic>
      <p:pic>
        <p:nvPicPr>
          <p:cNvPr id="699" name="Google Shape;699;p90"/>
          <p:cNvPicPr preferRelativeResize="0"/>
          <p:nvPr/>
        </p:nvPicPr>
        <p:blipFill>
          <a:blip r:embed="rId3">
            <a:alphaModFix/>
          </a:blip>
          <a:stretch>
            <a:fillRect/>
          </a:stretch>
        </p:blipFill>
        <p:spPr>
          <a:xfrm>
            <a:off x="4498475" y="3633248"/>
            <a:ext cx="1895326" cy="1567951"/>
          </a:xfrm>
          <a:prstGeom prst="rect">
            <a:avLst/>
          </a:prstGeom>
          <a:noFill/>
          <a:ln>
            <a:noFill/>
          </a:ln>
        </p:spPr>
      </p:pic>
      <p:pic>
        <p:nvPicPr>
          <p:cNvPr id="700" name="Google Shape;700;p90"/>
          <p:cNvPicPr preferRelativeResize="0"/>
          <p:nvPr/>
        </p:nvPicPr>
        <p:blipFill>
          <a:blip r:embed="rId3">
            <a:alphaModFix/>
          </a:blip>
          <a:stretch>
            <a:fillRect/>
          </a:stretch>
        </p:blipFill>
        <p:spPr>
          <a:xfrm>
            <a:off x="5565676" y="-173752"/>
            <a:ext cx="1895326" cy="1567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5"/>
          <p:cNvSpPr txBox="1"/>
          <p:nvPr>
            <p:ph type="title"/>
          </p:nvPr>
        </p:nvSpPr>
        <p:spPr>
          <a:xfrm>
            <a:off x="130620" y="65308"/>
            <a:ext cx="8653606" cy="5877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FFFF"/>
              </a:buClr>
              <a:buSzPts val="1900"/>
              <a:buFont typeface="Arial"/>
              <a:buNone/>
            </a:pPr>
            <a:r>
              <a:rPr b="0" lang="en" sz="1900" strike="noStrike">
                <a:solidFill>
                  <a:srgbClr val="FFFFFF"/>
                </a:solidFill>
                <a:latin typeface="Arial"/>
                <a:ea typeface="Arial"/>
                <a:cs typeface="Arial"/>
                <a:sym typeface="Arial"/>
              </a:rPr>
              <a:t>The topics to understand BOF (Buffer OverFlow)</a:t>
            </a:r>
            <a:endParaRPr b="0" sz="1900" strike="noStrike">
              <a:solidFill>
                <a:srgbClr val="FFFFFF"/>
              </a:solidFill>
              <a:latin typeface="Arial"/>
              <a:ea typeface="Arial"/>
              <a:cs typeface="Arial"/>
              <a:sym typeface="Arial"/>
            </a:endParaRPr>
          </a:p>
        </p:txBody>
      </p:sp>
      <p:sp>
        <p:nvSpPr>
          <p:cNvPr id="328" name="Google Shape;328;p55"/>
          <p:cNvSpPr txBox="1"/>
          <p:nvPr>
            <p:ph idx="1" type="body"/>
          </p:nvPr>
        </p:nvSpPr>
        <p:spPr>
          <a:xfrm>
            <a:off x="207360" y="749735"/>
            <a:ext cx="4015600" cy="2982614"/>
          </a:xfrm>
          <a:prstGeom prst="rect">
            <a:avLst/>
          </a:prstGeom>
          <a:noFill/>
          <a:ln>
            <a:noFill/>
          </a:ln>
        </p:spPr>
        <p:txBody>
          <a:bodyPr anchorCtr="0" anchor="t" bIns="0" lIns="0" spcFirstLastPara="1" rIns="0" wrap="square" tIns="0">
            <a:normAutofit/>
          </a:bodyPr>
          <a:lstStyle/>
          <a:p>
            <a:pPr indent="-298450" lvl="0" marL="393700" marR="0" rtl="0" algn="l">
              <a:spcBef>
                <a:spcPts val="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Linux operating system</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C Library</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Python</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Assembly x86 ← Important!</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File descriptors</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Memory Layout </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lang="en">
                <a:solidFill>
                  <a:srgbClr val="FFFFFF"/>
                </a:solidFill>
              </a:rPr>
              <a:t>Fundamental</a:t>
            </a:r>
            <a:r>
              <a:rPr b="0" i="0" lang="en" sz="1600" u="none" cap="none" strike="noStrike">
                <a:solidFill>
                  <a:srgbClr val="FFFFFF"/>
                </a:solidFill>
                <a:latin typeface="Arial"/>
                <a:ea typeface="Arial"/>
                <a:cs typeface="Arial"/>
                <a:sym typeface="Arial"/>
              </a:rPr>
              <a:t> understanding of computing</a:t>
            </a:r>
            <a:endParaRPr b="0" i="0" sz="1600" u="none" cap="none" strike="noStrike">
              <a:solidFill>
                <a:srgbClr val="FFFFFF"/>
              </a:solidFill>
              <a:latin typeface="Arial"/>
              <a:ea typeface="Arial"/>
              <a:cs typeface="Arial"/>
              <a:sym typeface="Arial"/>
            </a:endParaRPr>
          </a:p>
        </p:txBody>
      </p:sp>
      <p:sp>
        <p:nvSpPr>
          <p:cNvPr id="329" name="Google Shape;329;p55"/>
          <p:cNvSpPr txBox="1"/>
          <p:nvPr>
            <p:ph idx="1" type="body"/>
          </p:nvPr>
        </p:nvSpPr>
        <p:spPr>
          <a:xfrm>
            <a:off x="4278800" y="749735"/>
            <a:ext cx="4015600" cy="2982614"/>
          </a:xfrm>
          <a:prstGeom prst="rect">
            <a:avLst/>
          </a:prstGeom>
          <a:noFill/>
          <a:ln>
            <a:noFill/>
          </a:ln>
        </p:spPr>
        <p:txBody>
          <a:bodyPr anchorCtr="0" anchor="t" bIns="0" lIns="0" spcFirstLastPara="1" rIns="0" wrap="square" tIns="0">
            <a:normAutofit/>
          </a:bodyPr>
          <a:lstStyle/>
          <a:p>
            <a:pPr indent="-298450" lvl="0" marL="393700" marR="0" rtl="0" algn="l">
              <a:spcBef>
                <a:spcPts val="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Command line</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How C code gets compiled to CPU instructions (general idea)</a:t>
            </a:r>
            <a:endParaRPr b="0" i="0" sz="1600" u="none" cap="none" strike="noStrike">
              <a:solidFill>
                <a:srgbClr val="FFFFFF"/>
              </a:solidFill>
              <a:latin typeface="Arial"/>
              <a:ea typeface="Arial"/>
              <a:cs typeface="Arial"/>
              <a:sym typeface="Arial"/>
            </a:endParaRPr>
          </a:p>
          <a:p>
            <a:pPr indent="-298450" lvl="0" marL="393700" marR="0" rtl="0" algn="l">
              <a:spcBef>
                <a:spcPts val="1300"/>
              </a:spcBef>
              <a:spcAft>
                <a:spcPts val="0"/>
              </a:spcAft>
              <a:buClr>
                <a:srgbClr val="FFFFFF"/>
              </a:buClr>
              <a:buSzPts val="700"/>
              <a:buFont typeface="Noto Sans Symbols"/>
              <a:buChar char="●"/>
            </a:pPr>
            <a:r>
              <a:rPr b="0" i="0" lang="en" sz="1600" u="none" cap="none" strike="noStrike">
                <a:solidFill>
                  <a:srgbClr val="FFFFFF"/>
                </a:solidFill>
                <a:latin typeface="Arial"/>
                <a:ea typeface="Arial"/>
                <a:cs typeface="Arial"/>
                <a:sym typeface="Arial"/>
              </a:rPr>
              <a:t>Structure of x86 Assembly</a:t>
            </a:r>
            <a:endParaRPr b="0" i="0" sz="1600" u="none" cap="none" strike="noStrike">
              <a:solidFill>
                <a:srgbClr val="FFFFFF"/>
              </a:solidFill>
              <a:latin typeface="Arial"/>
              <a:ea typeface="Arial"/>
              <a:cs typeface="Arial"/>
              <a:sym typeface="Arial"/>
            </a:endParaRPr>
          </a:p>
        </p:txBody>
      </p:sp>
      <p:pic>
        <p:nvPicPr>
          <p:cNvPr id="330" name="Google Shape;330;p55"/>
          <p:cNvPicPr preferRelativeResize="0"/>
          <p:nvPr/>
        </p:nvPicPr>
        <p:blipFill rotWithShape="1">
          <a:blip r:embed="rId3">
            <a:alphaModFix/>
          </a:blip>
          <a:srcRect b="0" l="0" r="0" t="0"/>
          <a:stretch/>
        </p:blipFill>
        <p:spPr>
          <a:xfrm>
            <a:off x="4976640" y="2448069"/>
            <a:ext cx="2113692" cy="2113692"/>
          </a:xfrm>
          <a:prstGeom prst="rect">
            <a:avLst/>
          </a:prstGeom>
          <a:noFill/>
          <a:ln>
            <a:noFill/>
          </a:ln>
        </p:spPr>
      </p:pic>
      <p:sp>
        <p:nvSpPr>
          <p:cNvPr id="331" name="Google Shape;331;p55"/>
          <p:cNvSpPr txBox="1"/>
          <p:nvPr>
            <p:ph idx="12" type="sldNum"/>
          </p:nvPr>
        </p:nvSpPr>
        <p:spPr>
          <a:xfrm>
            <a:off x="6857575" y="4767480"/>
            <a:ext cx="1469480" cy="372255"/>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FFFFFF"/>
              </a:buClr>
              <a:buSzPts val="1300"/>
              <a:buFont typeface="Arial"/>
              <a:buNone/>
            </a:pPr>
            <a:fld id="{00000000-1234-1234-1234-123412341234}" type="slidenum">
              <a:rPr b="0" lang="en" sz="1300" strike="noStrike">
                <a:solidFill>
                  <a:srgbClr val="FFFFFF"/>
                </a:solidFill>
                <a:latin typeface="Arial"/>
                <a:ea typeface="Arial"/>
                <a:cs typeface="Arial"/>
                <a:sym typeface="Arial"/>
              </a:rPr>
              <a:t>‹#›</a:t>
            </a:fld>
            <a:endParaRPr/>
          </a:p>
        </p:txBody>
      </p:sp>
      <p:sp>
        <p:nvSpPr>
          <p:cNvPr id="332" name="Google Shape;332;p55"/>
          <p:cNvSpPr txBox="1"/>
          <p:nvPr/>
        </p:nvSpPr>
        <p:spPr>
          <a:xfrm>
            <a:off x="199400" y="3934975"/>
            <a:ext cx="4015500" cy="7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 exhausted list! Where do we even start? How do we start? What is all of thisssssss.</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91"/>
          <p:cNvPicPr preferRelativeResize="0"/>
          <p:nvPr/>
        </p:nvPicPr>
        <p:blipFill>
          <a:blip r:embed="rId3">
            <a:alphaModFix/>
          </a:blip>
          <a:stretch>
            <a:fillRect/>
          </a:stretch>
        </p:blipFill>
        <p:spPr>
          <a:xfrm>
            <a:off x="0" y="65300"/>
            <a:ext cx="9144000" cy="5078201"/>
          </a:xfrm>
          <a:prstGeom prst="rect">
            <a:avLst/>
          </a:prstGeom>
          <a:noFill/>
          <a:ln>
            <a:noFill/>
          </a:ln>
        </p:spPr>
      </p:pic>
      <p:sp>
        <p:nvSpPr>
          <p:cNvPr id="706" name="Google Shape;706;p91"/>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07" name="Google Shape;707;p91"/>
          <p:cNvSpPr txBox="1"/>
          <p:nvPr/>
        </p:nvSpPr>
        <p:spPr>
          <a:xfrm>
            <a:off x="864425" y="1800425"/>
            <a:ext cx="7185900" cy="18909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00FF00"/>
                </a:solidFill>
              </a:rPr>
              <a:t>Shellcode</a:t>
            </a:r>
            <a:endParaRPr sz="3300">
              <a:solidFill>
                <a:srgbClr val="00FF00"/>
              </a:solidFill>
            </a:endParaRPr>
          </a:p>
          <a:p>
            <a:pPr indent="0" lvl="0" marL="0" rtl="0" algn="ctr">
              <a:spcBef>
                <a:spcPts val="0"/>
              </a:spcBef>
              <a:spcAft>
                <a:spcPts val="0"/>
              </a:spcAft>
              <a:buNone/>
            </a:pPr>
            <a:r>
              <a:t/>
            </a:r>
            <a:endParaRPr sz="3300">
              <a:solidFill>
                <a:srgbClr val="00FF00"/>
              </a:solidFill>
            </a:endParaRPr>
          </a:p>
          <a:p>
            <a:pPr indent="0" lvl="0" marL="0" rtl="0" algn="ctr">
              <a:spcBef>
                <a:spcPts val="0"/>
              </a:spcBef>
              <a:spcAft>
                <a:spcPts val="0"/>
              </a:spcAft>
              <a:buNone/>
            </a:pPr>
            <a:r>
              <a:rPr lang="en" sz="2300">
                <a:solidFill>
                  <a:srgbClr val="00FF00"/>
                </a:solidFill>
              </a:rPr>
              <a:t>This will be interactive! Be sure to try these commands yourself!</a:t>
            </a:r>
            <a:endParaRPr sz="2300">
              <a:solidFill>
                <a:srgbClr val="00FF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2"/>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13" name="Google Shape;713;p92"/>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714" name="Google Shape;714;p92"/>
          <p:cNvSpPr txBox="1"/>
          <p:nvPr/>
        </p:nvSpPr>
        <p:spPr>
          <a:xfrm>
            <a:off x="94025" y="65300"/>
            <a:ext cx="87267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lt1"/>
                </a:solidFill>
              </a:rPr>
              <a:t>What we need! All together now…</a:t>
            </a:r>
            <a:endParaRPr sz="2900">
              <a:solidFill>
                <a:schemeClr val="lt1"/>
              </a:solidFill>
            </a:endParaRPr>
          </a:p>
        </p:txBody>
      </p:sp>
      <p:sp>
        <p:nvSpPr>
          <p:cNvPr id="715" name="Google Shape;715;p92"/>
          <p:cNvSpPr txBox="1"/>
          <p:nvPr/>
        </p:nvSpPr>
        <p:spPr>
          <a:xfrm>
            <a:off x="269875" y="791875"/>
            <a:ext cx="4404000" cy="38379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FF00"/>
              </a:buClr>
              <a:buSzPts val="2800"/>
              <a:buChar char="●"/>
            </a:pPr>
            <a:r>
              <a:rPr lang="en" sz="2800">
                <a:solidFill>
                  <a:srgbClr val="00FF00"/>
                </a:solidFill>
              </a:rPr>
              <a:t>Our command line powers</a:t>
            </a:r>
            <a:endParaRPr sz="2800">
              <a:solidFill>
                <a:srgbClr val="00FF00"/>
              </a:solidFill>
            </a:endParaRPr>
          </a:p>
          <a:p>
            <a:pPr indent="-406400" lvl="0" marL="457200" rtl="0" algn="l">
              <a:spcBef>
                <a:spcPts val="0"/>
              </a:spcBef>
              <a:spcAft>
                <a:spcPts val="0"/>
              </a:spcAft>
              <a:buClr>
                <a:srgbClr val="FF0000"/>
              </a:buClr>
              <a:buSzPts val="2800"/>
              <a:buChar char="●"/>
            </a:pPr>
            <a:r>
              <a:rPr lang="en" sz="2800">
                <a:solidFill>
                  <a:srgbClr val="FF0000"/>
                </a:solidFill>
              </a:rPr>
              <a:t>GDB - (PEDA Extension)</a:t>
            </a:r>
            <a:endParaRPr sz="2800">
              <a:solidFill>
                <a:srgbClr val="FF0000"/>
              </a:solidFill>
            </a:endParaRPr>
          </a:p>
          <a:p>
            <a:pPr indent="-406400" lvl="0" marL="457200" rtl="0" algn="l">
              <a:spcBef>
                <a:spcPts val="0"/>
              </a:spcBef>
              <a:spcAft>
                <a:spcPts val="0"/>
              </a:spcAft>
              <a:buClr>
                <a:srgbClr val="0000FF"/>
              </a:buClr>
              <a:buSzPts val="2800"/>
              <a:buChar char="●"/>
            </a:pPr>
            <a:r>
              <a:rPr lang="en" sz="2800">
                <a:solidFill>
                  <a:srgbClr val="0000FF"/>
                </a:solidFill>
              </a:rPr>
              <a:t>Knowledge of some x86 assembly and system calls</a:t>
            </a:r>
            <a:endParaRPr sz="2800">
              <a:solidFill>
                <a:srgbClr val="0000FF"/>
              </a:solidFill>
            </a:endParaRPr>
          </a:p>
          <a:p>
            <a:pPr indent="-406400" lvl="0" marL="457200" rtl="0" algn="l">
              <a:spcBef>
                <a:spcPts val="0"/>
              </a:spcBef>
              <a:spcAft>
                <a:spcPts val="0"/>
              </a:spcAft>
              <a:buClr>
                <a:srgbClr val="00FF00"/>
              </a:buClr>
              <a:buSzPts val="2800"/>
              <a:buChar char="●"/>
            </a:pPr>
            <a:r>
              <a:rPr lang="en" sz="2800">
                <a:solidFill>
                  <a:srgbClr val="F1C232"/>
                </a:solidFill>
              </a:rPr>
              <a:t>D</a:t>
            </a:r>
            <a:r>
              <a:rPr lang="en" sz="2800">
                <a:solidFill>
                  <a:srgbClr val="00FF00"/>
                </a:solidFill>
              </a:rPr>
              <a:t>esir</a:t>
            </a:r>
            <a:r>
              <a:rPr lang="en" sz="2800">
                <a:solidFill>
                  <a:srgbClr val="FF00FF"/>
                </a:solidFill>
              </a:rPr>
              <a:t>3</a:t>
            </a:r>
            <a:r>
              <a:rPr lang="en" sz="2800">
                <a:solidFill>
                  <a:srgbClr val="00FF00"/>
                </a:solidFill>
              </a:rPr>
              <a:t> to </a:t>
            </a:r>
            <a:r>
              <a:rPr lang="en" sz="2800">
                <a:solidFill>
                  <a:srgbClr val="6AA84F"/>
                </a:solidFill>
              </a:rPr>
              <a:t>l</a:t>
            </a:r>
            <a:r>
              <a:rPr lang="en" sz="2800">
                <a:solidFill>
                  <a:srgbClr val="00FF00"/>
                </a:solidFill>
              </a:rPr>
              <a:t>ea</a:t>
            </a:r>
            <a:r>
              <a:rPr lang="en" sz="2800">
                <a:solidFill>
                  <a:srgbClr val="FF00FF"/>
                </a:solidFill>
              </a:rPr>
              <a:t>rn</a:t>
            </a:r>
            <a:r>
              <a:rPr lang="en" sz="2800">
                <a:solidFill>
                  <a:srgbClr val="00FF00"/>
                </a:solidFill>
              </a:rPr>
              <a:t>!</a:t>
            </a:r>
            <a:endParaRPr sz="2800">
              <a:solidFill>
                <a:srgbClr val="00FF00"/>
              </a:solidFill>
            </a:endParaRPr>
          </a:p>
        </p:txBody>
      </p:sp>
      <p:pic>
        <p:nvPicPr>
          <p:cNvPr id="716" name="Google Shape;716;p92"/>
          <p:cNvPicPr preferRelativeResize="0"/>
          <p:nvPr/>
        </p:nvPicPr>
        <p:blipFill rotWithShape="1">
          <a:blip r:embed="rId3">
            <a:alphaModFix/>
          </a:blip>
          <a:srcRect b="47389" l="1100" r="-1099" t="-47390"/>
          <a:stretch/>
        </p:blipFill>
        <p:spPr>
          <a:xfrm rot="1377204">
            <a:off x="4263950" y="152974"/>
            <a:ext cx="4828323" cy="3218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3"/>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2" name="Google Shape;722;p93"/>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723" name="Google Shape;723;p93"/>
          <p:cNvSpPr txBox="1"/>
          <p:nvPr>
            <p:ph idx="2" type="body"/>
          </p:nvPr>
        </p:nvSpPr>
        <p:spPr>
          <a:xfrm>
            <a:off x="4672700" y="777825"/>
            <a:ext cx="4015500" cy="189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300">
                <a:solidFill>
                  <a:schemeClr val="lt1"/>
                </a:solidFill>
              </a:rPr>
              <a:t>We know that “write” is the lowest level function to essentially perform a write. But what if we now look at the assembly code for it ??</a:t>
            </a:r>
            <a:endParaRPr sz="2300">
              <a:solidFill>
                <a:schemeClr val="lt1"/>
              </a:solidFill>
            </a:endParaRPr>
          </a:p>
        </p:txBody>
      </p:sp>
      <p:sp>
        <p:nvSpPr>
          <p:cNvPr id="724" name="Google Shape;724;p93"/>
          <p:cNvSpPr txBox="1"/>
          <p:nvPr/>
        </p:nvSpPr>
        <p:spPr>
          <a:xfrm>
            <a:off x="311900" y="105525"/>
            <a:ext cx="83763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rPr>
              <a:t>A look back to the write system call..</a:t>
            </a:r>
            <a:endParaRPr sz="2300">
              <a:solidFill>
                <a:schemeClr val="lt1"/>
              </a:solidFill>
            </a:endParaRPr>
          </a:p>
        </p:txBody>
      </p:sp>
      <p:pic>
        <p:nvPicPr>
          <p:cNvPr id="725" name="Google Shape;725;p93"/>
          <p:cNvPicPr preferRelativeResize="0"/>
          <p:nvPr/>
        </p:nvPicPr>
        <p:blipFill>
          <a:blip r:embed="rId3">
            <a:alphaModFix/>
          </a:blip>
          <a:stretch>
            <a:fillRect/>
          </a:stretch>
        </p:blipFill>
        <p:spPr>
          <a:xfrm>
            <a:off x="311900" y="777825"/>
            <a:ext cx="4117350" cy="2312200"/>
          </a:xfrm>
          <a:prstGeom prst="rect">
            <a:avLst/>
          </a:prstGeom>
          <a:noFill/>
          <a:ln>
            <a:noFill/>
          </a:ln>
        </p:spPr>
      </p:pic>
      <p:pic>
        <p:nvPicPr>
          <p:cNvPr id="726" name="Google Shape;726;p93"/>
          <p:cNvPicPr preferRelativeResize="0"/>
          <p:nvPr/>
        </p:nvPicPr>
        <p:blipFill>
          <a:blip r:embed="rId4">
            <a:alphaModFix/>
          </a:blip>
          <a:stretch>
            <a:fillRect/>
          </a:stretch>
        </p:blipFill>
        <p:spPr>
          <a:xfrm>
            <a:off x="4625072" y="2821425"/>
            <a:ext cx="3857201" cy="2169676"/>
          </a:xfrm>
          <a:prstGeom prst="rect">
            <a:avLst/>
          </a:prstGeom>
          <a:noFill/>
          <a:ln>
            <a:noFill/>
          </a:ln>
        </p:spPr>
      </p:pic>
      <p:sp>
        <p:nvSpPr>
          <p:cNvPr id="727" name="Google Shape;727;p93"/>
          <p:cNvSpPr txBox="1"/>
          <p:nvPr/>
        </p:nvSpPr>
        <p:spPr>
          <a:xfrm>
            <a:off x="269875" y="3243175"/>
            <a:ext cx="4402800" cy="14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FF00"/>
                </a:solidFill>
              </a:rPr>
              <a:t>Write this out into a file!</a:t>
            </a:r>
            <a:endParaRPr sz="2200">
              <a:solidFill>
                <a:srgbClr val="00FF00"/>
              </a:solidFill>
            </a:endParaRPr>
          </a:p>
          <a:p>
            <a:pPr indent="0" lvl="0" marL="0" rtl="0" algn="l">
              <a:spcBef>
                <a:spcPts val="0"/>
              </a:spcBef>
              <a:spcAft>
                <a:spcPts val="0"/>
              </a:spcAft>
              <a:buNone/>
            </a:pPr>
            <a:r>
              <a:rPr lang="en" sz="2200">
                <a:solidFill>
                  <a:srgbClr val="00FF00"/>
                </a:solidFill>
              </a:rPr>
              <a:t>v</a:t>
            </a:r>
            <a:r>
              <a:rPr lang="en" sz="2200">
                <a:solidFill>
                  <a:srgbClr val="00FF00"/>
                </a:solidFill>
              </a:rPr>
              <a:t>im hello.c ← use any text editor</a:t>
            </a:r>
            <a:endParaRPr sz="2200">
              <a:solidFill>
                <a:srgbClr val="00FF00"/>
              </a:solidFill>
            </a:endParaRPr>
          </a:p>
          <a:p>
            <a:pPr indent="0" lvl="0" marL="0" rtl="0" algn="l">
              <a:spcBef>
                <a:spcPts val="0"/>
              </a:spcBef>
              <a:spcAft>
                <a:spcPts val="0"/>
              </a:spcAft>
              <a:buNone/>
            </a:pPr>
            <a:r>
              <a:rPr lang="en" sz="2200">
                <a:solidFill>
                  <a:srgbClr val="00FF00"/>
                </a:solidFill>
              </a:rPr>
              <a:t>g</a:t>
            </a:r>
            <a:r>
              <a:rPr lang="en" sz="2200">
                <a:solidFill>
                  <a:srgbClr val="00FF00"/>
                </a:solidFill>
              </a:rPr>
              <a:t>cc hello.c -o hello</a:t>
            </a:r>
            <a:endParaRPr sz="2200">
              <a:solidFill>
                <a:srgbClr val="00FF00"/>
              </a:solidFill>
            </a:endParaRPr>
          </a:p>
          <a:p>
            <a:pPr indent="0" lvl="0" marL="0" rtl="0" algn="l">
              <a:spcBef>
                <a:spcPts val="0"/>
              </a:spcBef>
              <a:spcAft>
                <a:spcPts val="0"/>
              </a:spcAft>
              <a:buNone/>
            </a:pPr>
            <a:r>
              <a:rPr lang="en" sz="2200">
                <a:solidFill>
                  <a:srgbClr val="00FF00"/>
                </a:solidFill>
              </a:rPr>
              <a:t>./hello</a:t>
            </a:r>
            <a:endParaRPr sz="2200">
              <a:solidFill>
                <a:srgbClr val="00FF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4"/>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33" name="Google Shape;733;p94"/>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734" name="Google Shape;734;p94"/>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descr="Crowbar | FarmerBob Lore Wiki | Fandom" id="735" name="Google Shape;735;p94"/>
          <p:cNvPicPr preferRelativeResize="0"/>
          <p:nvPr/>
        </p:nvPicPr>
        <p:blipFill>
          <a:blip r:embed="rId3">
            <a:alphaModFix/>
          </a:blip>
          <a:stretch>
            <a:fillRect/>
          </a:stretch>
        </p:blipFill>
        <p:spPr>
          <a:xfrm>
            <a:off x="5531300" y="1583725"/>
            <a:ext cx="3252826" cy="1829500"/>
          </a:xfrm>
          <a:prstGeom prst="rect">
            <a:avLst/>
          </a:prstGeom>
          <a:noFill/>
          <a:ln>
            <a:noFill/>
          </a:ln>
        </p:spPr>
      </p:pic>
      <p:sp>
        <p:nvSpPr>
          <p:cNvPr id="736" name="Google Shape;736;p94"/>
          <p:cNvSpPr txBox="1"/>
          <p:nvPr/>
        </p:nvSpPr>
        <p:spPr>
          <a:xfrm>
            <a:off x="269875" y="63500"/>
            <a:ext cx="80403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lt1"/>
                </a:solidFill>
              </a:rPr>
              <a:t>Let’s use GDB to crack this baby open</a:t>
            </a:r>
            <a:endParaRPr sz="3100">
              <a:solidFill>
                <a:schemeClr val="lt1"/>
              </a:solidFill>
            </a:endParaRPr>
          </a:p>
          <a:p>
            <a:pPr indent="0" lvl="0" marL="0" rtl="0" algn="l">
              <a:spcBef>
                <a:spcPts val="0"/>
              </a:spcBef>
              <a:spcAft>
                <a:spcPts val="0"/>
              </a:spcAft>
              <a:buNone/>
            </a:pPr>
            <a:r>
              <a:t/>
            </a:r>
            <a:endParaRPr sz="3100">
              <a:solidFill>
                <a:schemeClr val="lt1"/>
              </a:solidFill>
            </a:endParaRPr>
          </a:p>
        </p:txBody>
      </p:sp>
      <p:pic>
        <p:nvPicPr>
          <p:cNvPr id="737" name="Google Shape;737;p94"/>
          <p:cNvPicPr preferRelativeResize="0"/>
          <p:nvPr/>
        </p:nvPicPr>
        <p:blipFill>
          <a:blip r:embed="rId4">
            <a:alphaModFix/>
          </a:blip>
          <a:stretch>
            <a:fillRect/>
          </a:stretch>
        </p:blipFill>
        <p:spPr>
          <a:xfrm>
            <a:off x="0" y="869637"/>
            <a:ext cx="5436600" cy="3404231"/>
          </a:xfrm>
          <a:prstGeom prst="rect">
            <a:avLst/>
          </a:prstGeom>
          <a:noFill/>
          <a:ln>
            <a:noFill/>
          </a:ln>
        </p:spPr>
      </p:pic>
      <p:sp>
        <p:nvSpPr>
          <p:cNvPr id="738" name="Google Shape;738;p94"/>
          <p:cNvSpPr txBox="1"/>
          <p:nvPr/>
        </p:nvSpPr>
        <p:spPr>
          <a:xfrm>
            <a:off x="5522625" y="3789450"/>
            <a:ext cx="3389700" cy="9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00FF00"/>
                </a:solidFill>
                <a:latin typeface="Courier New"/>
                <a:ea typeface="Courier New"/>
                <a:cs typeface="Courier New"/>
                <a:sym typeface="Courier New"/>
              </a:rPr>
              <a:t>g</a:t>
            </a:r>
            <a:r>
              <a:rPr lang="en" sz="3800">
                <a:solidFill>
                  <a:srgbClr val="00FF00"/>
                </a:solidFill>
                <a:latin typeface="Courier New"/>
                <a:ea typeface="Courier New"/>
                <a:cs typeface="Courier New"/>
                <a:sym typeface="Courier New"/>
              </a:rPr>
              <a:t>db hello</a:t>
            </a:r>
            <a:endParaRPr sz="3800">
              <a:solidFill>
                <a:srgbClr val="00FF00"/>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5"/>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44" name="Google Shape;744;p95"/>
          <p:cNvSpPr txBox="1"/>
          <p:nvPr/>
        </p:nvSpPr>
        <p:spPr>
          <a:xfrm>
            <a:off x="215700" y="65300"/>
            <a:ext cx="87126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0FFFF"/>
                </a:solidFill>
              </a:rPr>
              <a:t>Let’s breakpoint main and run the program!</a:t>
            </a:r>
            <a:endParaRPr sz="2500">
              <a:solidFill>
                <a:srgbClr val="00FFFF"/>
              </a:solidFill>
            </a:endParaRPr>
          </a:p>
        </p:txBody>
      </p:sp>
      <p:sp>
        <p:nvSpPr>
          <p:cNvPr id="745" name="Google Shape;745;p95"/>
          <p:cNvSpPr txBox="1"/>
          <p:nvPr/>
        </p:nvSpPr>
        <p:spPr>
          <a:xfrm>
            <a:off x="215700" y="525750"/>
            <a:ext cx="7970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FF00"/>
                </a:solidFill>
              </a:rPr>
              <a:t>Doing so loads all the libraries and functions necessary for the program to run during runtime.</a:t>
            </a:r>
            <a:r>
              <a:rPr lang="en" sz="2300">
                <a:solidFill>
                  <a:srgbClr val="FFFFFF"/>
                </a:solidFill>
              </a:rPr>
              <a:t> </a:t>
            </a:r>
            <a:endParaRPr sz="2300">
              <a:solidFill>
                <a:srgbClr val="FFFFFF"/>
              </a:solidFill>
            </a:endParaRPr>
          </a:p>
        </p:txBody>
      </p:sp>
      <p:sp>
        <p:nvSpPr>
          <p:cNvPr id="746" name="Google Shape;746;p95"/>
          <p:cNvSpPr txBox="1"/>
          <p:nvPr/>
        </p:nvSpPr>
        <p:spPr>
          <a:xfrm>
            <a:off x="451975" y="1697700"/>
            <a:ext cx="19611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rPr>
              <a:t>Before</a:t>
            </a:r>
            <a:endParaRPr sz="2000">
              <a:solidFill>
                <a:srgbClr val="FF0000"/>
              </a:solidFill>
            </a:endParaRPr>
          </a:p>
        </p:txBody>
      </p:sp>
      <p:sp>
        <p:nvSpPr>
          <p:cNvPr id="747" name="Google Shape;747;p95"/>
          <p:cNvSpPr txBox="1"/>
          <p:nvPr/>
        </p:nvSpPr>
        <p:spPr>
          <a:xfrm>
            <a:off x="4696175" y="17808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rPr>
              <a:t>After</a:t>
            </a:r>
            <a:endParaRPr sz="2000">
              <a:solidFill>
                <a:srgbClr val="FF0000"/>
              </a:solidFill>
            </a:endParaRPr>
          </a:p>
        </p:txBody>
      </p:sp>
      <p:pic>
        <p:nvPicPr>
          <p:cNvPr id="748" name="Google Shape;748;p95"/>
          <p:cNvPicPr preferRelativeResize="0"/>
          <p:nvPr/>
        </p:nvPicPr>
        <p:blipFill>
          <a:blip r:embed="rId3">
            <a:alphaModFix/>
          </a:blip>
          <a:stretch>
            <a:fillRect/>
          </a:stretch>
        </p:blipFill>
        <p:spPr>
          <a:xfrm>
            <a:off x="451975" y="2047800"/>
            <a:ext cx="3781975" cy="2836475"/>
          </a:xfrm>
          <a:prstGeom prst="rect">
            <a:avLst/>
          </a:prstGeom>
          <a:noFill/>
          <a:ln>
            <a:noFill/>
          </a:ln>
        </p:spPr>
      </p:pic>
      <p:pic>
        <p:nvPicPr>
          <p:cNvPr id="749" name="Google Shape;749;p95"/>
          <p:cNvPicPr preferRelativeResize="0"/>
          <p:nvPr/>
        </p:nvPicPr>
        <p:blipFill>
          <a:blip r:embed="rId4">
            <a:alphaModFix/>
          </a:blip>
          <a:stretch>
            <a:fillRect/>
          </a:stretch>
        </p:blipFill>
        <p:spPr>
          <a:xfrm>
            <a:off x="3119563" y="1316688"/>
            <a:ext cx="1990725" cy="600075"/>
          </a:xfrm>
          <a:prstGeom prst="rect">
            <a:avLst/>
          </a:prstGeom>
          <a:noFill/>
          <a:ln>
            <a:noFill/>
          </a:ln>
        </p:spPr>
      </p:pic>
      <p:pic>
        <p:nvPicPr>
          <p:cNvPr id="750" name="Google Shape;750;p95"/>
          <p:cNvPicPr preferRelativeResize="0"/>
          <p:nvPr/>
        </p:nvPicPr>
        <p:blipFill>
          <a:blip r:embed="rId5">
            <a:alphaModFix/>
          </a:blip>
          <a:stretch>
            <a:fillRect/>
          </a:stretch>
        </p:blipFill>
        <p:spPr>
          <a:xfrm>
            <a:off x="4778725" y="2203400"/>
            <a:ext cx="3893350" cy="2836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6"/>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6" name="Google Shape;756;p96"/>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757" name="Google Shape;757;p96"/>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758" name="Google Shape;758;p96"/>
          <p:cNvPicPr preferRelativeResize="0"/>
          <p:nvPr/>
        </p:nvPicPr>
        <p:blipFill>
          <a:blip r:embed="rId3">
            <a:alphaModFix/>
          </a:blip>
          <a:stretch>
            <a:fillRect/>
          </a:stretch>
        </p:blipFill>
        <p:spPr>
          <a:xfrm>
            <a:off x="401125" y="1569725"/>
            <a:ext cx="5429250" cy="3162300"/>
          </a:xfrm>
          <a:prstGeom prst="rect">
            <a:avLst/>
          </a:prstGeom>
          <a:noFill/>
          <a:ln>
            <a:noFill/>
          </a:ln>
        </p:spPr>
      </p:pic>
      <p:sp>
        <p:nvSpPr>
          <p:cNvPr id="759" name="Google Shape;759;p96"/>
          <p:cNvSpPr txBox="1"/>
          <p:nvPr/>
        </p:nvSpPr>
        <p:spPr>
          <a:xfrm>
            <a:off x="199850" y="-34550"/>
            <a:ext cx="8222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FF00"/>
                </a:solidFill>
              </a:rPr>
              <a:t>A look into the write system call</a:t>
            </a:r>
            <a:endParaRPr sz="2700">
              <a:solidFill>
                <a:srgbClr val="00FF00"/>
              </a:solidFill>
            </a:endParaRPr>
          </a:p>
        </p:txBody>
      </p:sp>
      <p:sp>
        <p:nvSpPr>
          <p:cNvPr id="760" name="Google Shape;760;p96"/>
          <p:cNvSpPr txBox="1"/>
          <p:nvPr/>
        </p:nvSpPr>
        <p:spPr>
          <a:xfrm>
            <a:off x="5898725" y="1632325"/>
            <a:ext cx="2885400" cy="3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 The write </a:t>
            </a:r>
            <a:r>
              <a:rPr lang="en" sz="1500">
                <a:solidFill>
                  <a:srgbClr val="FFFFFF"/>
                </a:solidFill>
              </a:rPr>
              <a:t>system</a:t>
            </a:r>
            <a:r>
              <a:rPr lang="en" sz="1500">
                <a:solidFill>
                  <a:srgbClr val="FFFFFF"/>
                </a:solidFill>
              </a:rPr>
              <a:t> call is actually going to be a wrapper function for the real deal. !</a:t>
            </a:r>
            <a:endParaRPr sz="15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lang="en" sz="1600">
                <a:solidFill>
                  <a:srgbClr val="FFFFFF"/>
                </a:solidFill>
              </a:rPr>
              <a:t>Take a good look at the blue indicated instructions … is there something odd about that call instruction?</a:t>
            </a:r>
            <a:endParaRPr sz="1600">
              <a:solidFill>
                <a:srgbClr val="FFFFFF"/>
              </a:solidFill>
            </a:endParaRPr>
          </a:p>
        </p:txBody>
      </p:sp>
      <p:sp>
        <p:nvSpPr>
          <p:cNvPr id="761" name="Google Shape;761;p96"/>
          <p:cNvSpPr txBox="1"/>
          <p:nvPr/>
        </p:nvSpPr>
        <p:spPr>
          <a:xfrm>
            <a:off x="241850" y="651800"/>
            <a:ext cx="5429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FFFF"/>
                </a:solidFill>
              </a:rPr>
              <a:t>Use the disassemble command to print out all the instructions for the “write” function</a:t>
            </a:r>
            <a:endParaRPr sz="1900">
              <a:solidFill>
                <a:srgbClr val="00FFFF"/>
              </a:solidFill>
            </a:endParaRPr>
          </a:p>
        </p:txBody>
      </p:sp>
      <p:sp>
        <p:nvSpPr>
          <p:cNvPr id="762" name="Google Shape;762;p96"/>
          <p:cNvSpPr txBox="1"/>
          <p:nvPr/>
        </p:nvSpPr>
        <p:spPr>
          <a:xfrm>
            <a:off x="5671250" y="-5050"/>
            <a:ext cx="30255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NOTE: Yours will be in 64 bit, the addresses will be longer and the instructions within the write def will change a bit</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7"/>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solidFill>
                  <a:srgbClr val="00FFFF"/>
                </a:solidFill>
              </a:rPr>
              <a:t>64 bit vs 32 bit - the system call!</a:t>
            </a:r>
            <a:endParaRPr sz="3000">
              <a:solidFill>
                <a:srgbClr val="00FFFF"/>
              </a:solidFill>
            </a:endParaRPr>
          </a:p>
        </p:txBody>
      </p:sp>
      <p:sp>
        <p:nvSpPr>
          <p:cNvPr id="768" name="Google Shape;768;p97"/>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769" name="Google Shape;769;p97"/>
          <p:cNvPicPr preferRelativeResize="0"/>
          <p:nvPr/>
        </p:nvPicPr>
        <p:blipFill rotWithShape="1">
          <a:blip r:embed="rId3">
            <a:alphaModFix/>
          </a:blip>
          <a:srcRect b="0" l="35270" r="8403" t="71958"/>
          <a:stretch/>
        </p:blipFill>
        <p:spPr>
          <a:xfrm>
            <a:off x="130625" y="1050175"/>
            <a:ext cx="5247625" cy="1521575"/>
          </a:xfrm>
          <a:prstGeom prst="rect">
            <a:avLst/>
          </a:prstGeom>
          <a:noFill/>
          <a:ln>
            <a:noFill/>
          </a:ln>
        </p:spPr>
      </p:pic>
      <p:pic>
        <p:nvPicPr>
          <p:cNvPr id="770" name="Google Shape;770;p97"/>
          <p:cNvPicPr preferRelativeResize="0"/>
          <p:nvPr/>
        </p:nvPicPr>
        <p:blipFill>
          <a:blip r:embed="rId4">
            <a:alphaModFix/>
          </a:blip>
          <a:stretch>
            <a:fillRect/>
          </a:stretch>
        </p:blipFill>
        <p:spPr>
          <a:xfrm>
            <a:off x="64975" y="2571751"/>
            <a:ext cx="8417750" cy="1960100"/>
          </a:xfrm>
          <a:prstGeom prst="rect">
            <a:avLst/>
          </a:prstGeom>
          <a:noFill/>
          <a:ln>
            <a:noFill/>
          </a:ln>
        </p:spPr>
      </p:pic>
      <p:cxnSp>
        <p:nvCxnSpPr>
          <p:cNvPr id="771" name="Google Shape;771;p97"/>
          <p:cNvCxnSpPr/>
          <p:nvPr/>
        </p:nvCxnSpPr>
        <p:spPr>
          <a:xfrm flipH="1">
            <a:off x="4612275" y="2304675"/>
            <a:ext cx="3067500" cy="9810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97"/>
          <p:cNvCxnSpPr/>
          <p:nvPr/>
        </p:nvCxnSpPr>
        <p:spPr>
          <a:xfrm rot="10800000">
            <a:off x="5326425" y="4321725"/>
            <a:ext cx="3600000" cy="182100"/>
          </a:xfrm>
          <a:prstGeom prst="straightConnector1">
            <a:avLst/>
          </a:prstGeom>
          <a:noFill/>
          <a:ln cap="flat" cmpd="sng" w="114300">
            <a:solidFill>
              <a:srgbClr val="FF0000"/>
            </a:solidFill>
            <a:prstDash val="solid"/>
            <a:round/>
            <a:headEnd len="med" w="med" type="none"/>
            <a:tailEnd len="med" w="med" type="triangle"/>
          </a:ln>
        </p:spPr>
      </p:cxnSp>
      <p:cxnSp>
        <p:nvCxnSpPr>
          <p:cNvPr id="773" name="Google Shape;773;p97"/>
          <p:cNvCxnSpPr/>
          <p:nvPr/>
        </p:nvCxnSpPr>
        <p:spPr>
          <a:xfrm flipH="1">
            <a:off x="4640250" y="2234650"/>
            <a:ext cx="2801400" cy="168000"/>
          </a:xfrm>
          <a:prstGeom prst="straightConnector1">
            <a:avLst/>
          </a:prstGeom>
          <a:noFill/>
          <a:ln cap="flat" cmpd="sng" w="114300">
            <a:solidFill>
              <a:srgbClr val="FF0000"/>
            </a:solidFill>
            <a:prstDash val="solid"/>
            <a:round/>
            <a:headEnd len="med" w="med" type="none"/>
            <a:tailEnd len="med" w="med" type="triangle"/>
          </a:ln>
        </p:spPr>
      </p:cxnSp>
      <p:sp>
        <p:nvSpPr>
          <p:cNvPr id="774" name="Google Shape;774;p97"/>
          <p:cNvSpPr txBox="1"/>
          <p:nvPr/>
        </p:nvSpPr>
        <p:spPr>
          <a:xfrm>
            <a:off x="6054900" y="1534275"/>
            <a:ext cx="27291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32 bit</a:t>
            </a:r>
            <a:endParaRPr sz="2000">
              <a:solidFill>
                <a:schemeClr val="lt1"/>
              </a:solidFill>
            </a:endParaRPr>
          </a:p>
        </p:txBody>
      </p:sp>
      <p:sp>
        <p:nvSpPr>
          <p:cNvPr id="775" name="Google Shape;775;p97"/>
          <p:cNvSpPr txBox="1"/>
          <p:nvPr/>
        </p:nvSpPr>
        <p:spPr>
          <a:xfrm>
            <a:off x="6797300" y="3831475"/>
            <a:ext cx="19890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64 bit</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8"/>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81" name="Google Shape;781;p98"/>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782" name="Google Shape;782;p98"/>
          <p:cNvSpPr txBox="1"/>
          <p:nvPr>
            <p:ph idx="2" type="body"/>
          </p:nvPr>
        </p:nvSpPr>
        <p:spPr>
          <a:xfrm>
            <a:off x="7241475" y="713050"/>
            <a:ext cx="2105100" cy="80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chemeClr val="lt1"/>
                </a:solidFill>
              </a:rPr>
              <a:t>x86_64 ABI</a:t>
            </a:r>
            <a:endParaRPr>
              <a:solidFill>
                <a:schemeClr val="lt1"/>
              </a:solidFill>
            </a:endParaRPr>
          </a:p>
          <a:p>
            <a:pPr indent="0" lvl="0" marL="0" rtl="0" algn="l">
              <a:spcBef>
                <a:spcPts val="0"/>
              </a:spcBef>
              <a:spcAft>
                <a:spcPts val="0"/>
              </a:spcAft>
              <a:buNone/>
            </a:pPr>
            <a:r>
              <a:rPr lang="en">
                <a:solidFill>
                  <a:schemeClr val="lt1"/>
                </a:solidFill>
              </a:rPr>
              <a:t>Linux system call </a:t>
            </a:r>
            <a:endParaRPr>
              <a:solidFill>
                <a:schemeClr val="lt1"/>
              </a:solidFill>
            </a:endParaRPr>
          </a:p>
          <a:p>
            <a:pPr indent="0" lvl="0" marL="0" rtl="0" algn="l">
              <a:spcBef>
                <a:spcPts val="0"/>
              </a:spcBef>
              <a:spcAft>
                <a:spcPts val="0"/>
              </a:spcAft>
              <a:buNone/>
            </a:pPr>
            <a:r>
              <a:rPr lang="en">
                <a:solidFill>
                  <a:schemeClr val="lt1"/>
                </a:solidFill>
              </a:rPr>
              <a:t>table</a:t>
            </a:r>
            <a:endParaRPr>
              <a:solidFill>
                <a:schemeClr val="lt1"/>
              </a:solidFill>
            </a:endParaRPr>
          </a:p>
        </p:txBody>
      </p:sp>
      <p:pic>
        <p:nvPicPr>
          <p:cNvPr id="783" name="Google Shape;783;p98"/>
          <p:cNvPicPr preferRelativeResize="0"/>
          <p:nvPr/>
        </p:nvPicPr>
        <p:blipFill>
          <a:blip r:embed="rId3">
            <a:alphaModFix/>
          </a:blip>
          <a:stretch>
            <a:fillRect/>
          </a:stretch>
        </p:blipFill>
        <p:spPr>
          <a:xfrm>
            <a:off x="213849" y="653000"/>
            <a:ext cx="6915576" cy="4336999"/>
          </a:xfrm>
          <a:prstGeom prst="rect">
            <a:avLst/>
          </a:prstGeom>
          <a:noFill/>
          <a:ln>
            <a:noFill/>
          </a:ln>
        </p:spPr>
      </p:pic>
      <p:sp>
        <p:nvSpPr>
          <p:cNvPr id="784" name="Google Shape;784;p98"/>
          <p:cNvSpPr txBox="1"/>
          <p:nvPr/>
        </p:nvSpPr>
        <p:spPr>
          <a:xfrm>
            <a:off x="143800" y="35475"/>
            <a:ext cx="88668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rPr>
              <a:t>Linux System Call Table - what each register gets loaded with</a:t>
            </a:r>
            <a:endParaRPr sz="2300">
              <a:solidFill>
                <a:schemeClr val="lt1"/>
              </a:solidFill>
            </a:endParaRPr>
          </a:p>
        </p:txBody>
      </p:sp>
      <p:pic>
        <p:nvPicPr>
          <p:cNvPr id="785" name="Google Shape;785;p98"/>
          <p:cNvPicPr preferRelativeResize="0"/>
          <p:nvPr/>
        </p:nvPicPr>
        <p:blipFill>
          <a:blip r:embed="rId4">
            <a:alphaModFix/>
          </a:blip>
          <a:stretch>
            <a:fillRect/>
          </a:stretch>
        </p:blipFill>
        <p:spPr>
          <a:xfrm>
            <a:off x="7012938" y="1840425"/>
            <a:ext cx="2333625" cy="1962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9"/>
          <p:cNvSpPr txBox="1"/>
          <p:nvPr>
            <p:ph type="title"/>
          </p:nvPr>
        </p:nvSpPr>
        <p:spPr>
          <a:xfrm>
            <a:off x="162225" y="216475"/>
            <a:ext cx="9538200" cy="5181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300">
                <a:solidFill>
                  <a:schemeClr val="lt1"/>
                </a:solidFill>
              </a:rPr>
              <a:t>Linux System Call Table - what each register gets loaded with (cont)</a:t>
            </a:r>
            <a:endParaRPr sz="2300">
              <a:solidFill>
                <a:schemeClr val="lt1"/>
              </a:solidFill>
            </a:endParaRPr>
          </a:p>
          <a:p>
            <a:pPr indent="0" lvl="0" marL="0" rtl="0" algn="l">
              <a:spcBef>
                <a:spcPts val="0"/>
              </a:spcBef>
              <a:spcAft>
                <a:spcPts val="0"/>
              </a:spcAft>
              <a:buNone/>
            </a:pPr>
            <a:r>
              <a:t/>
            </a:r>
            <a:endParaRPr/>
          </a:p>
        </p:txBody>
      </p:sp>
      <p:sp>
        <p:nvSpPr>
          <p:cNvPr id="791" name="Google Shape;791;p99"/>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792" name="Google Shape;792;p99"/>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793" name="Google Shape;793;p99"/>
          <p:cNvPicPr preferRelativeResize="0"/>
          <p:nvPr/>
        </p:nvPicPr>
        <p:blipFill rotWithShape="1">
          <a:blip r:embed="rId3">
            <a:alphaModFix/>
          </a:blip>
          <a:srcRect b="76720" l="0" r="0" t="0"/>
          <a:stretch/>
        </p:blipFill>
        <p:spPr>
          <a:xfrm>
            <a:off x="162213" y="833875"/>
            <a:ext cx="8819574" cy="1232676"/>
          </a:xfrm>
          <a:prstGeom prst="rect">
            <a:avLst/>
          </a:prstGeom>
          <a:noFill/>
          <a:ln>
            <a:noFill/>
          </a:ln>
        </p:spPr>
      </p:pic>
      <p:pic>
        <p:nvPicPr>
          <p:cNvPr id="794" name="Google Shape;794;p99"/>
          <p:cNvPicPr preferRelativeResize="0"/>
          <p:nvPr/>
        </p:nvPicPr>
        <p:blipFill rotWithShape="1">
          <a:blip r:embed="rId4">
            <a:alphaModFix/>
          </a:blip>
          <a:srcRect b="24273" l="17904" r="0" t="64822"/>
          <a:stretch/>
        </p:blipFill>
        <p:spPr>
          <a:xfrm>
            <a:off x="489675" y="2277900"/>
            <a:ext cx="7935400" cy="587700"/>
          </a:xfrm>
          <a:prstGeom prst="rect">
            <a:avLst/>
          </a:prstGeom>
          <a:noFill/>
          <a:ln>
            <a:noFill/>
          </a:ln>
        </p:spPr>
      </p:pic>
      <p:sp>
        <p:nvSpPr>
          <p:cNvPr id="795" name="Google Shape;795;p99"/>
          <p:cNvSpPr txBox="1"/>
          <p:nvPr/>
        </p:nvSpPr>
        <p:spPr>
          <a:xfrm>
            <a:off x="489675" y="2865600"/>
            <a:ext cx="93429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FF00"/>
                </a:solidFill>
              </a:rPr>
              <a:t>	               |						|					    |</a:t>
            </a:r>
            <a:endParaRPr sz="2100">
              <a:solidFill>
                <a:srgbClr val="00FF00"/>
              </a:solidFill>
            </a:endParaRPr>
          </a:p>
          <a:p>
            <a:pPr indent="0" lvl="0" marL="0" rtl="0" algn="l">
              <a:spcBef>
                <a:spcPts val="0"/>
              </a:spcBef>
              <a:spcAft>
                <a:spcPts val="0"/>
              </a:spcAft>
              <a:buNone/>
            </a:pPr>
            <a:r>
              <a:rPr lang="en" sz="2100">
                <a:solidFill>
                  <a:srgbClr val="00FF00"/>
                </a:solidFill>
              </a:rPr>
              <a:t>	File descriptor 				Buffer					Character count</a:t>
            </a:r>
            <a:endParaRPr sz="2100">
              <a:solidFill>
                <a:srgbClr val="00FF00"/>
              </a:solidFill>
            </a:endParaRPr>
          </a:p>
          <a:p>
            <a:pPr indent="0" lvl="0" marL="0" rtl="0" algn="l">
              <a:spcBef>
                <a:spcPts val="0"/>
              </a:spcBef>
              <a:spcAft>
                <a:spcPts val="0"/>
              </a:spcAft>
              <a:buNone/>
            </a:pPr>
            <a:r>
              <a:rPr lang="en" sz="2100">
                <a:solidFill>
                  <a:srgbClr val="00FF00"/>
                </a:solidFill>
              </a:rPr>
              <a:t>	(stdout) rdi					rsi 							rdx</a:t>
            </a:r>
            <a:endParaRPr sz="2100">
              <a:solidFill>
                <a:srgbClr val="00FF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0"/>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01" name="Google Shape;801;p100"/>
          <p:cNvSpPr txBox="1"/>
          <p:nvPr/>
        </p:nvSpPr>
        <p:spPr>
          <a:xfrm>
            <a:off x="171825" y="-20550"/>
            <a:ext cx="85725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rPr>
              <a:t>Let’s write assembly to do a syscall manually!!!</a:t>
            </a:r>
            <a:endParaRPr sz="2700">
              <a:solidFill>
                <a:srgbClr val="FFFFFF"/>
              </a:solidFill>
            </a:endParaRPr>
          </a:p>
        </p:txBody>
      </p:sp>
      <p:sp>
        <p:nvSpPr>
          <p:cNvPr id="802" name="Google Shape;802;p100"/>
          <p:cNvSpPr txBox="1"/>
          <p:nvPr/>
        </p:nvSpPr>
        <p:spPr>
          <a:xfrm>
            <a:off x="297900" y="679825"/>
            <a:ext cx="4274100" cy="9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FFFF"/>
                </a:solidFill>
              </a:rPr>
              <a:t>Open your favorite text editor…</a:t>
            </a:r>
            <a:endParaRPr sz="2300">
              <a:solidFill>
                <a:srgbClr val="00FFFF"/>
              </a:solidFill>
            </a:endParaRPr>
          </a:p>
          <a:p>
            <a:pPr indent="0" lvl="0" marL="0" rtl="0" algn="l">
              <a:spcBef>
                <a:spcPts val="0"/>
              </a:spcBef>
              <a:spcAft>
                <a:spcPts val="0"/>
              </a:spcAft>
              <a:buNone/>
            </a:pPr>
            <a:r>
              <a:rPr lang="en" sz="2300">
                <a:solidFill>
                  <a:srgbClr val="00FFFF"/>
                </a:solidFill>
              </a:rPr>
              <a:t>v</a:t>
            </a:r>
            <a:r>
              <a:rPr lang="en" sz="2300">
                <a:solidFill>
                  <a:srgbClr val="00FFFF"/>
                </a:solidFill>
              </a:rPr>
              <a:t>im hello.asm</a:t>
            </a:r>
            <a:endParaRPr sz="2300">
              <a:solidFill>
                <a:srgbClr val="00FFFF"/>
              </a:solidFill>
            </a:endParaRPr>
          </a:p>
        </p:txBody>
      </p:sp>
      <p:pic>
        <p:nvPicPr>
          <p:cNvPr id="803" name="Google Shape;803;p100"/>
          <p:cNvPicPr preferRelativeResize="0"/>
          <p:nvPr/>
        </p:nvPicPr>
        <p:blipFill>
          <a:blip r:embed="rId3">
            <a:alphaModFix/>
          </a:blip>
          <a:stretch>
            <a:fillRect/>
          </a:stretch>
        </p:blipFill>
        <p:spPr>
          <a:xfrm>
            <a:off x="5144449" y="1237863"/>
            <a:ext cx="3347875" cy="3375774"/>
          </a:xfrm>
          <a:prstGeom prst="rect">
            <a:avLst/>
          </a:prstGeom>
          <a:noFill/>
          <a:ln>
            <a:noFill/>
          </a:ln>
        </p:spPr>
      </p:pic>
      <p:cxnSp>
        <p:nvCxnSpPr>
          <p:cNvPr id="804" name="Google Shape;804;p100"/>
          <p:cNvCxnSpPr/>
          <p:nvPr/>
        </p:nvCxnSpPr>
        <p:spPr>
          <a:xfrm>
            <a:off x="6979400" y="4265725"/>
            <a:ext cx="630300" cy="14100"/>
          </a:xfrm>
          <a:prstGeom prst="straightConnector1">
            <a:avLst/>
          </a:prstGeom>
          <a:noFill/>
          <a:ln cap="flat" cmpd="sng" w="228600">
            <a:solidFill>
              <a:schemeClr val="dk2"/>
            </a:solidFill>
            <a:prstDash val="solid"/>
            <a:round/>
            <a:headEnd len="med" w="med" type="none"/>
            <a:tailEnd len="med" w="med" type="none"/>
          </a:ln>
        </p:spPr>
      </p:cxnSp>
      <p:pic>
        <p:nvPicPr>
          <p:cNvPr id="805" name="Google Shape;805;p100"/>
          <p:cNvPicPr preferRelativeResize="0"/>
          <p:nvPr/>
        </p:nvPicPr>
        <p:blipFill>
          <a:blip r:embed="rId4">
            <a:alphaModFix/>
          </a:blip>
          <a:stretch>
            <a:fillRect/>
          </a:stretch>
        </p:blipFill>
        <p:spPr>
          <a:xfrm>
            <a:off x="0" y="1532625"/>
            <a:ext cx="3415775" cy="2466950"/>
          </a:xfrm>
          <a:prstGeom prst="rect">
            <a:avLst/>
          </a:prstGeom>
          <a:noFill/>
          <a:ln>
            <a:noFill/>
          </a:ln>
        </p:spPr>
      </p:pic>
      <p:sp>
        <p:nvSpPr>
          <p:cNvPr id="806" name="Google Shape;806;p100"/>
          <p:cNvSpPr txBox="1"/>
          <p:nvPr/>
        </p:nvSpPr>
        <p:spPr>
          <a:xfrm>
            <a:off x="297900" y="2571750"/>
            <a:ext cx="5027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FF00"/>
                </a:solidFill>
              </a:rPr>
              <a:t>.text represents the start of our executable</a:t>
            </a:r>
            <a:endParaRPr sz="1700">
              <a:solidFill>
                <a:srgbClr val="00FF00"/>
              </a:solidFill>
            </a:endParaRPr>
          </a:p>
          <a:p>
            <a:pPr indent="0" lvl="0" marL="0" rtl="0" algn="l">
              <a:spcBef>
                <a:spcPts val="0"/>
              </a:spcBef>
              <a:spcAft>
                <a:spcPts val="0"/>
              </a:spcAft>
              <a:buNone/>
            </a:pPr>
            <a:r>
              <a:rPr lang="en" sz="1700">
                <a:solidFill>
                  <a:srgbClr val="00FF00"/>
                </a:solidFill>
              </a:rPr>
              <a:t>g</a:t>
            </a:r>
            <a:r>
              <a:rPr lang="en" sz="1700">
                <a:solidFill>
                  <a:srgbClr val="00FF00"/>
                </a:solidFill>
              </a:rPr>
              <a:t>lobal _start should be treated as your main in C</a:t>
            </a:r>
            <a:endParaRPr sz="1700">
              <a:solidFill>
                <a:srgbClr val="00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lt1"/>
                </a:solidFill>
              </a:rPr>
              <a:t>What is a buffer overflow?</a:t>
            </a:r>
            <a:endParaRPr sz="2100">
              <a:solidFill>
                <a:schemeClr val="lt1"/>
              </a:solidFill>
            </a:endParaRPr>
          </a:p>
        </p:txBody>
      </p:sp>
      <p:sp>
        <p:nvSpPr>
          <p:cNvPr id="338" name="Google Shape;338;p56"/>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339" name="Google Shape;339;p56"/>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340" name="Google Shape;340;p56"/>
          <p:cNvSpPr txBox="1"/>
          <p:nvPr/>
        </p:nvSpPr>
        <p:spPr>
          <a:xfrm>
            <a:off x="176950" y="696025"/>
            <a:ext cx="8199000" cy="39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I</a:t>
            </a:r>
            <a:r>
              <a:rPr lang="en" sz="1900">
                <a:solidFill>
                  <a:schemeClr val="lt1"/>
                </a:solidFill>
              </a:rPr>
              <a:t>mproper implementation of reading input from the user</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Writing past the buffer limit of the program without any checks</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Especially hazardous in C</a:t>
            </a:r>
            <a:endParaRPr sz="1900">
              <a:solidFill>
                <a:schemeClr val="lt1"/>
              </a:solidFill>
            </a:endParaRPr>
          </a:p>
          <a:p>
            <a:pPr indent="0" lvl="0" marL="914400" rtl="0" algn="l">
              <a:spcBef>
                <a:spcPts val="0"/>
              </a:spcBef>
              <a:spcAft>
                <a:spcPts val="0"/>
              </a:spcAft>
              <a:buNone/>
            </a:pPr>
            <a:r>
              <a:t/>
            </a:r>
            <a:endParaRPr>
              <a:solidFill>
                <a:schemeClr val="lt1"/>
              </a:solidFill>
            </a:endParaRPr>
          </a:p>
        </p:txBody>
      </p:sp>
      <p:sp>
        <p:nvSpPr>
          <p:cNvPr id="341" name="Google Shape;341;p56"/>
          <p:cNvSpPr txBox="1"/>
          <p:nvPr/>
        </p:nvSpPr>
        <p:spPr>
          <a:xfrm>
            <a:off x="82575" y="2194250"/>
            <a:ext cx="4489500" cy="25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Here’s some C code that contains a “buffer”</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 sz="1700">
                <a:solidFill>
                  <a:schemeClr val="lt1"/>
                </a:solidFill>
              </a:rPr>
              <a:t>#include &lt;stdio.h&gt;</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 sz="1700">
                <a:solidFill>
                  <a:schemeClr val="lt1"/>
                </a:solidFill>
              </a:rPr>
              <a:t>int main()</a:t>
            </a:r>
            <a:endParaRPr sz="1700">
              <a:solidFill>
                <a:schemeClr val="lt1"/>
              </a:solidFill>
            </a:endParaRPr>
          </a:p>
          <a:p>
            <a:pPr indent="0" lvl="0" marL="0" rtl="0" algn="l">
              <a:spcBef>
                <a:spcPts val="0"/>
              </a:spcBef>
              <a:spcAft>
                <a:spcPts val="0"/>
              </a:spcAft>
              <a:buNone/>
            </a:pPr>
            <a:r>
              <a:rPr lang="en" sz="1700">
                <a:solidFill>
                  <a:schemeClr val="lt1"/>
                </a:solidFill>
              </a:rPr>
              <a:t>{</a:t>
            </a:r>
            <a:endParaRPr sz="1700">
              <a:solidFill>
                <a:schemeClr val="lt1"/>
              </a:solidFill>
            </a:endParaRPr>
          </a:p>
          <a:p>
            <a:pPr indent="0" lvl="0" marL="0" rtl="0" algn="l">
              <a:spcBef>
                <a:spcPts val="0"/>
              </a:spcBef>
              <a:spcAft>
                <a:spcPts val="0"/>
              </a:spcAft>
              <a:buNone/>
            </a:pPr>
            <a:r>
              <a:rPr lang="en" sz="1700">
                <a:solidFill>
                  <a:schemeClr val="lt1"/>
                </a:solidFill>
              </a:rPr>
              <a:t>	</a:t>
            </a:r>
            <a:r>
              <a:rPr lang="en" sz="1700">
                <a:solidFill>
                  <a:schemeClr val="lt1"/>
                </a:solidFill>
              </a:rPr>
              <a:t>c</a:t>
            </a:r>
            <a:r>
              <a:rPr lang="en" sz="1700">
                <a:solidFill>
                  <a:schemeClr val="lt1"/>
                </a:solidFill>
              </a:rPr>
              <a:t>har buffer[20];</a:t>
            </a:r>
            <a:endParaRPr sz="1700">
              <a:solidFill>
                <a:schemeClr val="lt1"/>
              </a:solidFill>
            </a:endParaRPr>
          </a:p>
          <a:p>
            <a:pPr indent="0" lvl="0" marL="0" rtl="0" algn="l">
              <a:spcBef>
                <a:spcPts val="0"/>
              </a:spcBef>
              <a:spcAft>
                <a:spcPts val="0"/>
              </a:spcAft>
              <a:buNone/>
            </a:pPr>
            <a:r>
              <a:rPr lang="en" sz="1700">
                <a:solidFill>
                  <a:schemeClr val="lt1"/>
                </a:solidFill>
              </a:rPr>
              <a:t>}</a:t>
            </a:r>
            <a:endParaRPr sz="1700">
              <a:solidFill>
                <a:schemeClr val="lt1"/>
              </a:solidFill>
            </a:endParaRPr>
          </a:p>
        </p:txBody>
      </p:sp>
      <p:sp>
        <p:nvSpPr>
          <p:cNvPr id="342" name="Google Shape;342;p56"/>
          <p:cNvSpPr txBox="1"/>
          <p:nvPr/>
        </p:nvSpPr>
        <p:spPr>
          <a:xfrm>
            <a:off x="4624425" y="2229625"/>
            <a:ext cx="3751500" cy="24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Here’s an abstract view of what it looks like in your computer’s memory</a:t>
            </a:r>
            <a:endParaRPr sz="1700">
              <a:solidFill>
                <a:schemeClr val="lt1"/>
              </a:solidFill>
            </a:endParaRPr>
          </a:p>
          <a:p>
            <a:pPr indent="0" lvl="0" marL="0" rtl="0" algn="l">
              <a:spcBef>
                <a:spcPts val="0"/>
              </a:spcBef>
              <a:spcAft>
                <a:spcPts val="0"/>
              </a:spcAft>
              <a:buNone/>
            </a:pPr>
            <a:r>
              <a:t/>
            </a:r>
            <a:endParaRPr sz="1700">
              <a:solidFill>
                <a:schemeClr val="lt1"/>
              </a:solidFill>
            </a:endParaRPr>
          </a:p>
        </p:txBody>
      </p:sp>
      <p:sp>
        <p:nvSpPr>
          <p:cNvPr id="343" name="Google Shape;343;p56"/>
          <p:cNvSpPr/>
          <p:nvPr/>
        </p:nvSpPr>
        <p:spPr>
          <a:xfrm>
            <a:off x="5497400" y="2854875"/>
            <a:ext cx="1710600" cy="17340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56"/>
          <p:cNvSpPr txBox="1"/>
          <p:nvPr/>
        </p:nvSpPr>
        <p:spPr>
          <a:xfrm>
            <a:off x="5780550" y="3114425"/>
            <a:ext cx="1156200" cy="12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Buffer[0]</a:t>
            </a:r>
            <a:endParaRPr/>
          </a:p>
          <a:p>
            <a:pPr indent="0" lvl="0" marL="0" rtl="0" algn="l">
              <a:spcBef>
                <a:spcPts val="0"/>
              </a:spcBef>
              <a:spcAft>
                <a:spcPts val="0"/>
              </a:spcAft>
              <a:buNone/>
            </a:pPr>
            <a:r>
              <a:rPr lang="en"/>
              <a:t>Buffer[1]</a:t>
            </a:r>
            <a:endParaRPr/>
          </a:p>
          <a:p>
            <a:pPr indent="0" lvl="0" marL="0" rtl="0" algn="l">
              <a:spcBef>
                <a:spcPts val="0"/>
              </a:spcBef>
              <a:spcAft>
                <a:spcPts val="0"/>
              </a:spcAft>
              <a:buNone/>
            </a:pPr>
            <a:r>
              <a:rPr lang="en"/>
              <a:t>Buffer[2]</a:t>
            </a:r>
            <a:endParaRPr/>
          </a:p>
          <a:p>
            <a:pPr indent="0" lvl="0" marL="0" rtl="0" algn="l">
              <a:spcBef>
                <a:spcPts val="0"/>
              </a:spcBef>
              <a:spcAft>
                <a:spcPts val="0"/>
              </a:spcAft>
              <a:buNone/>
            </a:pPr>
            <a:r>
              <a:rPr lang="en"/>
              <a:t>Buffer[3]</a:t>
            </a:r>
            <a:endParaRPr/>
          </a:p>
          <a:p>
            <a:pPr indent="0" lvl="0" marL="0" rtl="0" algn="l">
              <a:spcBef>
                <a:spcPts val="0"/>
              </a:spcBef>
              <a:spcAft>
                <a:spcPts val="0"/>
              </a:spcAft>
              <a:buNone/>
            </a:pPr>
            <a:r>
              <a:rPr lang="en"/>
              <a:t>Buffer[4]</a:t>
            </a:r>
            <a:endParaRPr/>
          </a:p>
          <a:p>
            <a:pPr indent="0" lvl="0" marL="0" rtl="0" algn="l">
              <a:spcBef>
                <a:spcPts val="0"/>
              </a:spcBef>
              <a:spcAft>
                <a:spcPts val="0"/>
              </a:spcAft>
              <a:buNone/>
            </a:pPr>
            <a:r>
              <a:rPr lang="en"/>
              <a:t>Buffer[5]... </a:t>
            </a:r>
            <a:endParaRPr/>
          </a:p>
        </p:txBody>
      </p:sp>
      <p:sp>
        <p:nvSpPr>
          <p:cNvPr id="345" name="Google Shape;345;p56"/>
          <p:cNvSpPr txBox="1"/>
          <p:nvPr/>
        </p:nvSpPr>
        <p:spPr>
          <a:xfrm>
            <a:off x="5792325" y="2878475"/>
            <a:ext cx="8022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Buffer</a:t>
            </a:r>
            <a:endParaRPr/>
          </a:p>
        </p:txBody>
      </p:sp>
      <p:pic>
        <p:nvPicPr>
          <p:cNvPr id="346" name="Google Shape;346;p56"/>
          <p:cNvPicPr preferRelativeResize="0"/>
          <p:nvPr/>
        </p:nvPicPr>
        <p:blipFill>
          <a:blip r:embed="rId3">
            <a:alphaModFix/>
          </a:blip>
          <a:stretch>
            <a:fillRect/>
          </a:stretch>
        </p:blipFill>
        <p:spPr>
          <a:xfrm>
            <a:off x="3212350" y="3114425"/>
            <a:ext cx="1618850" cy="1618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1"/>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12" name="Google Shape;812;p101"/>
          <p:cNvSpPr txBox="1"/>
          <p:nvPr>
            <p:ph idx="1" type="body"/>
          </p:nvPr>
        </p:nvSpPr>
        <p:spPr>
          <a:xfrm>
            <a:off x="443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813" name="Google Shape;813;p101"/>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814" name="Google Shape;814;p101"/>
          <p:cNvSpPr txBox="1"/>
          <p:nvPr/>
        </p:nvSpPr>
        <p:spPr>
          <a:xfrm>
            <a:off x="130625" y="59000"/>
            <a:ext cx="8475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FFFFFF"/>
                </a:solidFill>
              </a:rPr>
              <a:t>Let’s write assembly to do a syscall manually!!! (cont)</a:t>
            </a:r>
            <a:endParaRPr/>
          </a:p>
        </p:txBody>
      </p:sp>
      <p:pic>
        <p:nvPicPr>
          <p:cNvPr id="815" name="Google Shape;815;p101"/>
          <p:cNvPicPr preferRelativeResize="0"/>
          <p:nvPr/>
        </p:nvPicPr>
        <p:blipFill>
          <a:blip r:embed="rId3">
            <a:alphaModFix/>
          </a:blip>
          <a:stretch>
            <a:fillRect/>
          </a:stretch>
        </p:blipFill>
        <p:spPr>
          <a:xfrm>
            <a:off x="242675" y="659300"/>
            <a:ext cx="7943850" cy="4314825"/>
          </a:xfrm>
          <a:prstGeom prst="rect">
            <a:avLst/>
          </a:prstGeom>
          <a:noFill/>
          <a:ln>
            <a:noFill/>
          </a:ln>
        </p:spPr>
      </p:pic>
      <p:cxnSp>
        <p:nvCxnSpPr>
          <p:cNvPr id="816" name="Google Shape;816;p101"/>
          <p:cNvCxnSpPr/>
          <p:nvPr/>
        </p:nvCxnSpPr>
        <p:spPr>
          <a:xfrm rot="10800000">
            <a:off x="1600650" y="4139700"/>
            <a:ext cx="3025500" cy="126000"/>
          </a:xfrm>
          <a:prstGeom prst="straightConnector1">
            <a:avLst/>
          </a:prstGeom>
          <a:noFill/>
          <a:ln cap="flat" cmpd="sng" w="76200">
            <a:solidFill>
              <a:schemeClr val="dk2"/>
            </a:solidFill>
            <a:prstDash val="solid"/>
            <a:round/>
            <a:headEnd len="med" w="med" type="none"/>
            <a:tailEnd len="med" w="med" type="none"/>
          </a:ln>
        </p:spPr>
      </p:cxnSp>
      <p:sp>
        <p:nvSpPr>
          <p:cNvPr id="817" name="Google Shape;817;p101"/>
          <p:cNvSpPr txBox="1"/>
          <p:nvPr/>
        </p:nvSpPr>
        <p:spPr>
          <a:xfrm>
            <a:off x="4878300" y="4181650"/>
            <a:ext cx="30396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Add a ret instruction here to avoid a crash (trust me bro)</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2"/>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23" name="Google Shape;823;p102"/>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824" name="Google Shape;824;p102"/>
          <p:cNvPicPr preferRelativeResize="0"/>
          <p:nvPr/>
        </p:nvPicPr>
        <p:blipFill>
          <a:blip r:embed="rId3">
            <a:alphaModFix/>
          </a:blip>
          <a:stretch>
            <a:fillRect/>
          </a:stretch>
        </p:blipFill>
        <p:spPr>
          <a:xfrm>
            <a:off x="168279" y="679225"/>
            <a:ext cx="8578201" cy="2419175"/>
          </a:xfrm>
          <a:prstGeom prst="rect">
            <a:avLst/>
          </a:prstGeom>
          <a:noFill/>
          <a:ln>
            <a:noFill/>
          </a:ln>
        </p:spPr>
      </p:pic>
      <p:sp>
        <p:nvSpPr>
          <p:cNvPr id="825" name="Google Shape;825;p102"/>
          <p:cNvSpPr txBox="1"/>
          <p:nvPr/>
        </p:nvSpPr>
        <p:spPr>
          <a:xfrm>
            <a:off x="143800" y="91525"/>
            <a:ext cx="85782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rPr>
              <a:t>We’ve compiled our shellcode! How on earth are we going to run it?</a:t>
            </a:r>
            <a:endParaRPr sz="2100">
              <a:solidFill>
                <a:srgbClr val="FFFFFF"/>
              </a:solidFill>
            </a:endParaRPr>
          </a:p>
        </p:txBody>
      </p:sp>
      <p:sp>
        <p:nvSpPr>
          <p:cNvPr id="826" name="Google Shape;826;p102"/>
          <p:cNvSpPr txBox="1"/>
          <p:nvPr/>
        </p:nvSpPr>
        <p:spPr>
          <a:xfrm>
            <a:off x="199850" y="3187150"/>
            <a:ext cx="84897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rPr>
              <a:t>We’re going to convert our human readable assembly code into bytes and bits of machine code that will be interpreted as those instructions by the CPU.</a:t>
            </a:r>
            <a:endParaRPr sz="2600">
              <a:solidFill>
                <a:schemeClr val="lt1"/>
              </a:solidFill>
            </a:endParaRPr>
          </a:p>
          <a:p>
            <a:pPr indent="0" lvl="0" marL="0" rtl="0" algn="l">
              <a:spcBef>
                <a:spcPts val="0"/>
              </a:spcBef>
              <a:spcAft>
                <a:spcPts val="0"/>
              </a:spcAft>
              <a:buNone/>
            </a:pPr>
            <a:r>
              <a:rPr lang="en" sz="2600">
                <a:solidFill>
                  <a:schemeClr val="lt1"/>
                </a:solidFill>
              </a:rPr>
              <a:t>Follow the commands above to get some nice shellcode.</a:t>
            </a:r>
            <a:endParaRPr sz="2600">
              <a:solidFill>
                <a:schemeClr val="lt1"/>
              </a:solidFill>
            </a:endParaRPr>
          </a:p>
          <a:p>
            <a:pPr indent="0" lvl="0" marL="0" rtl="0" algn="l">
              <a:spcBef>
                <a:spcPts val="0"/>
              </a:spcBef>
              <a:spcAft>
                <a:spcPts val="0"/>
              </a:spcAft>
              <a:buNone/>
            </a:pPr>
            <a:r>
              <a:t/>
            </a:r>
            <a:endParaRPr sz="2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3"/>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lt1"/>
                </a:solidFill>
              </a:rPr>
              <a:t>What are the commands that we are using to do this?</a:t>
            </a:r>
            <a:endParaRPr sz="2100">
              <a:solidFill>
                <a:schemeClr val="lt1"/>
              </a:solidFill>
            </a:endParaRPr>
          </a:p>
        </p:txBody>
      </p:sp>
      <p:sp>
        <p:nvSpPr>
          <p:cNvPr id="832" name="Google Shape;832;p103"/>
          <p:cNvSpPr txBox="1"/>
          <p:nvPr/>
        </p:nvSpPr>
        <p:spPr>
          <a:xfrm>
            <a:off x="130625" y="749850"/>
            <a:ext cx="4076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t>
            </a:r>
            <a:r>
              <a:rPr lang="en">
                <a:solidFill>
                  <a:schemeClr val="lt1"/>
                </a:solidFill>
              </a:rPr>
              <a:t>NASM is an assembler for the x86 and x86-64 architectures. An assembler is a tool that translates assembly language code into machine code or object code that can be executed by a computer's CPU. NASM is used to write low-level code that directly interacts with hardware and system resources. It's commonly used for system-level programming, operating system development, and other tasks where fine-grained control over hardware is necessary.”</a:t>
            </a:r>
            <a:endParaRPr>
              <a:solidFill>
                <a:schemeClr val="lt1"/>
              </a:solidFill>
            </a:endParaRPr>
          </a:p>
        </p:txBody>
      </p:sp>
      <p:pic>
        <p:nvPicPr>
          <p:cNvPr id="833" name="Google Shape;833;p103"/>
          <p:cNvPicPr preferRelativeResize="0"/>
          <p:nvPr/>
        </p:nvPicPr>
        <p:blipFill>
          <a:blip r:embed="rId3">
            <a:alphaModFix/>
          </a:blip>
          <a:stretch>
            <a:fillRect/>
          </a:stretch>
        </p:blipFill>
        <p:spPr>
          <a:xfrm>
            <a:off x="4681575" y="749858"/>
            <a:ext cx="3810000" cy="2000250"/>
          </a:xfrm>
          <a:prstGeom prst="rect">
            <a:avLst/>
          </a:prstGeom>
          <a:noFill/>
          <a:ln>
            <a:noFill/>
          </a:ln>
        </p:spPr>
      </p:pic>
      <p:sp>
        <p:nvSpPr>
          <p:cNvPr id="834" name="Google Shape;834;p103"/>
          <p:cNvSpPr txBox="1"/>
          <p:nvPr/>
        </p:nvSpPr>
        <p:spPr>
          <a:xfrm>
            <a:off x="325175" y="3089550"/>
            <a:ext cx="91440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FFFF"/>
                </a:solidFill>
              </a:rPr>
              <a:t>For NASM, you can think of it as a compiler, but for “assembly”, converting our human readable text to encoded bytes.</a:t>
            </a:r>
            <a:endParaRPr sz="2300">
              <a:solidFill>
                <a:srgbClr val="00FFFF"/>
              </a:solidFill>
            </a:endParaRPr>
          </a:p>
        </p:txBody>
      </p:sp>
      <p:sp>
        <p:nvSpPr>
          <p:cNvPr id="835" name="Google Shape;835;p103"/>
          <p:cNvSpPr txBox="1"/>
          <p:nvPr/>
        </p:nvSpPr>
        <p:spPr>
          <a:xfrm>
            <a:off x="360275" y="3957550"/>
            <a:ext cx="81942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FFFF"/>
                </a:solidFill>
              </a:rPr>
              <a:t>The linker (ld) is a special program that maps our functions and special libraries to our binary - not too important to know for now but necessary to perform.</a:t>
            </a:r>
            <a:endParaRPr sz="2200">
              <a:solidFill>
                <a:srgbClr val="00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4"/>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200">
                <a:solidFill>
                  <a:srgbClr val="00FF00"/>
                </a:solidFill>
              </a:rPr>
              <a:t>h</a:t>
            </a:r>
            <a:r>
              <a:rPr lang="en" sz="3200">
                <a:solidFill>
                  <a:srgbClr val="00FF00"/>
                </a:solidFill>
              </a:rPr>
              <a:t>ello.asm → binary </a:t>
            </a:r>
            <a:endParaRPr sz="3200">
              <a:solidFill>
                <a:srgbClr val="00FF00"/>
              </a:solidFill>
            </a:endParaRPr>
          </a:p>
        </p:txBody>
      </p:sp>
      <p:pic>
        <p:nvPicPr>
          <p:cNvPr id="841" name="Google Shape;841;p104"/>
          <p:cNvPicPr preferRelativeResize="0"/>
          <p:nvPr/>
        </p:nvPicPr>
        <p:blipFill rotWithShape="1">
          <a:blip r:embed="rId3">
            <a:alphaModFix/>
          </a:blip>
          <a:srcRect b="36863" l="43804" r="0" t="52714"/>
          <a:stretch/>
        </p:blipFill>
        <p:spPr>
          <a:xfrm>
            <a:off x="169975" y="2111300"/>
            <a:ext cx="8804050" cy="460446"/>
          </a:xfrm>
          <a:prstGeom prst="rect">
            <a:avLst/>
          </a:prstGeom>
          <a:noFill/>
          <a:ln>
            <a:noFill/>
          </a:ln>
        </p:spPr>
      </p:pic>
      <p:pic>
        <p:nvPicPr>
          <p:cNvPr id="842" name="Google Shape;842;p104"/>
          <p:cNvPicPr preferRelativeResize="0"/>
          <p:nvPr/>
        </p:nvPicPr>
        <p:blipFill rotWithShape="1">
          <a:blip r:embed="rId3">
            <a:alphaModFix/>
          </a:blip>
          <a:srcRect b="68059" l="43805" r="24823" t="21518"/>
          <a:stretch/>
        </p:blipFill>
        <p:spPr>
          <a:xfrm>
            <a:off x="1320950" y="1203312"/>
            <a:ext cx="6272860" cy="587700"/>
          </a:xfrm>
          <a:prstGeom prst="rect">
            <a:avLst/>
          </a:prstGeom>
          <a:noFill/>
          <a:ln>
            <a:noFill/>
          </a:ln>
        </p:spPr>
      </p:pic>
      <p:sp>
        <p:nvSpPr>
          <p:cNvPr id="843" name="Google Shape;843;p104"/>
          <p:cNvSpPr txBox="1"/>
          <p:nvPr/>
        </p:nvSpPr>
        <p:spPr>
          <a:xfrm>
            <a:off x="241850" y="2907000"/>
            <a:ext cx="85422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I will provide a simple bash script to automate this process for you… ./compile.sh &lt;filename&gt;</a:t>
            </a:r>
            <a:endParaRPr sz="2400">
              <a:solidFill>
                <a:schemeClr val="lt1"/>
              </a:solidFill>
            </a:endParaRPr>
          </a:p>
          <a:p>
            <a:pPr indent="0" lvl="0" marL="0" rtl="0" algn="l">
              <a:spcBef>
                <a:spcPts val="0"/>
              </a:spcBef>
              <a:spcAft>
                <a:spcPts val="0"/>
              </a:spcAft>
              <a:buNone/>
            </a:pPr>
            <a:r>
              <a:rPr lang="en" sz="2400">
                <a:solidFill>
                  <a:schemeClr val="lt1"/>
                </a:solidFill>
              </a:rPr>
              <a:t>Check the “practice” folder</a:t>
            </a:r>
            <a:endParaRPr sz="24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5"/>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49" name="Google Shape;849;p105"/>
          <p:cNvSpPr txBox="1"/>
          <p:nvPr>
            <p:ph idx="1" type="body"/>
          </p:nvPr>
        </p:nvSpPr>
        <p:spPr>
          <a:xfrm>
            <a:off x="4768622" y="1054324"/>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1900">
                <a:solidFill>
                  <a:srgbClr val="FFFFFF"/>
                </a:solidFill>
              </a:rPr>
              <a:t>Not yet, there a couple of more steps to perform in order to finally run and test our shellcode!</a:t>
            </a:r>
            <a:endParaRPr sz="1900">
              <a:solidFill>
                <a:srgbClr val="FFFFFF"/>
              </a:solidFill>
            </a:endParaRPr>
          </a:p>
          <a:p>
            <a:pPr indent="0" lvl="0" marL="0" rtl="0" algn="l">
              <a:spcBef>
                <a:spcPts val="0"/>
              </a:spcBef>
              <a:spcAft>
                <a:spcPts val="0"/>
              </a:spcAft>
              <a:buNone/>
            </a:pPr>
            <a:r>
              <a:t/>
            </a:r>
            <a:endParaRPr sz="19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 sz="1900">
                <a:solidFill>
                  <a:srgbClr val="00FF00"/>
                </a:solidFill>
                <a:latin typeface="Comic Sans MS"/>
                <a:ea typeface="Comic Sans MS"/>
                <a:cs typeface="Comic Sans MS"/>
                <a:sym typeface="Comic Sans MS"/>
              </a:rPr>
              <a:t>The binary file only contains instructions for whatever we wrote, but for an executable to launch, we must provide the whole executable format that starts the process…</a:t>
            </a:r>
            <a:endParaRPr sz="1900">
              <a:solidFill>
                <a:srgbClr val="00FF00"/>
              </a:solidFill>
              <a:latin typeface="Comic Sans MS"/>
              <a:ea typeface="Comic Sans MS"/>
              <a:cs typeface="Comic Sans MS"/>
              <a:sym typeface="Comic Sans MS"/>
            </a:endParaRPr>
          </a:p>
        </p:txBody>
      </p:sp>
      <p:sp>
        <p:nvSpPr>
          <p:cNvPr id="850" name="Google Shape;850;p105"/>
          <p:cNvSpPr txBox="1"/>
          <p:nvPr/>
        </p:nvSpPr>
        <p:spPr>
          <a:xfrm>
            <a:off x="130625" y="65300"/>
            <a:ext cx="87687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rPr>
              <a:t>LET’S TEST OUR SHELLCODE NOW!!!!</a:t>
            </a:r>
            <a:endParaRPr sz="2300">
              <a:solidFill>
                <a:schemeClr val="lt1"/>
              </a:solidFill>
            </a:endParaRPr>
          </a:p>
        </p:txBody>
      </p:sp>
      <p:pic>
        <p:nvPicPr>
          <p:cNvPr id="851" name="Google Shape;851;p105"/>
          <p:cNvPicPr preferRelativeResize="0"/>
          <p:nvPr/>
        </p:nvPicPr>
        <p:blipFill>
          <a:blip r:embed="rId3">
            <a:alphaModFix/>
          </a:blip>
          <a:stretch>
            <a:fillRect/>
          </a:stretch>
        </p:blipFill>
        <p:spPr>
          <a:xfrm>
            <a:off x="429138" y="1054313"/>
            <a:ext cx="3267075" cy="2581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6"/>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100">
                <a:highlight>
                  <a:schemeClr val="lt1"/>
                </a:highlight>
              </a:rPr>
              <a:t>Objdump command - Seeing our assembly code in action!</a:t>
            </a:r>
            <a:endParaRPr sz="2100">
              <a:highlight>
                <a:schemeClr val="lt1"/>
              </a:highlight>
            </a:endParaRPr>
          </a:p>
        </p:txBody>
      </p:sp>
      <p:pic>
        <p:nvPicPr>
          <p:cNvPr id="857" name="Google Shape;857;p106"/>
          <p:cNvPicPr preferRelativeResize="0"/>
          <p:nvPr/>
        </p:nvPicPr>
        <p:blipFill>
          <a:blip r:embed="rId3">
            <a:alphaModFix/>
          </a:blip>
          <a:stretch>
            <a:fillRect/>
          </a:stretch>
        </p:blipFill>
        <p:spPr>
          <a:xfrm>
            <a:off x="130625" y="653008"/>
            <a:ext cx="5547475" cy="4185692"/>
          </a:xfrm>
          <a:prstGeom prst="rect">
            <a:avLst/>
          </a:prstGeom>
          <a:noFill/>
          <a:ln>
            <a:noFill/>
          </a:ln>
        </p:spPr>
      </p:pic>
      <p:sp>
        <p:nvSpPr>
          <p:cNvPr id="858" name="Google Shape;858;p106"/>
          <p:cNvSpPr txBox="1"/>
          <p:nvPr/>
        </p:nvSpPr>
        <p:spPr>
          <a:xfrm>
            <a:off x="5928775" y="653050"/>
            <a:ext cx="2939400" cy="41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Objdump is a utility command that lets us see our assembly code and the opcodes that it translate to. You see the bytes right before the instruction? That’s our shellcode, and we want that !!!</a:t>
            </a:r>
            <a:endParaRPr sz="2100">
              <a:solidFill>
                <a:schemeClr val="lt1"/>
              </a:solidFill>
            </a:endParaRPr>
          </a:p>
        </p:txBody>
      </p:sp>
      <p:cxnSp>
        <p:nvCxnSpPr>
          <p:cNvPr id="859" name="Google Shape;859;p106"/>
          <p:cNvCxnSpPr/>
          <p:nvPr/>
        </p:nvCxnSpPr>
        <p:spPr>
          <a:xfrm rot="10800000">
            <a:off x="4542150" y="4041500"/>
            <a:ext cx="1764900" cy="420300"/>
          </a:xfrm>
          <a:prstGeom prst="straightConnector1">
            <a:avLst/>
          </a:prstGeom>
          <a:noFill/>
          <a:ln cap="flat" cmpd="sng" w="76200">
            <a:solidFill>
              <a:srgbClr val="FF0000"/>
            </a:solidFill>
            <a:prstDash val="solid"/>
            <a:round/>
            <a:headEnd len="med" w="med" type="none"/>
            <a:tailEnd len="med" w="med" type="triangle"/>
          </a:ln>
        </p:spPr>
      </p:cxnSp>
      <p:sp>
        <p:nvSpPr>
          <p:cNvPr id="860" name="Google Shape;860;p106"/>
          <p:cNvSpPr txBox="1"/>
          <p:nvPr/>
        </p:nvSpPr>
        <p:spPr>
          <a:xfrm>
            <a:off x="6204600" y="3956100"/>
            <a:ext cx="2939400" cy="8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This is our string mistakenly </a:t>
            </a:r>
            <a:r>
              <a:rPr lang="en">
                <a:solidFill>
                  <a:schemeClr val="lt1"/>
                </a:solidFill>
              </a:rPr>
              <a:t>interpreted</a:t>
            </a:r>
            <a:r>
              <a:rPr lang="en">
                <a:solidFill>
                  <a:schemeClr val="lt1"/>
                </a:solidFill>
              </a:rPr>
              <a:t> as “instructions” but fear not, </a:t>
            </a:r>
            <a:r>
              <a:rPr lang="en">
                <a:solidFill>
                  <a:schemeClr val="lt1"/>
                </a:solidFill>
              </a:rPr>
              <a:t>everything works as intended</a:t>
            </a:r>
            <a:endParaRPr>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7"/>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How can we extract tha shellcode?</a:t>
            </a:r>
            <a:endParaRPr sz="2200">
              <a:solidFill>
                <a:schemeClr val="lt1"/>
              </a:solidFill>
            </a:endParaRPr>
          </a:p>
        </p:txBody>
      </p:sp>
      <p:sp>
        <p:nvSpPr>
          <p:cNvPr id="866" name="Google Shape;866;p107"/>
          <p:cNvSpPr txBox="1"/>
          <p:nvPr>
            <p:ph idx="1" type="body"/>
          </p:nvPr>
        </p:nvSpPr>
        <p:spPr>
          <a:xfrm>
            <a:off x="191050" y="755050"/>
            <a:ext cx="5765700" cy="2011800"/>
          </a:xfrm>
          <a:prstGeom prst="rect">
            <a:avLst/>
          </a:prstGeom>
        </p:spPr>
        <p:txBody>
          <a:bodyPr anchorCtr="0" anchor="t" bIns="0" lIns="0" spcFirstLastPara="1" rIns="0" wrap="square" tIns="0">
            <a:normAutofit/>
          </a:bodyPr>
          <a:lstStyle/>
          <a:p>
            <a:pPr indent="-342900" lvl="0" marL="457200" rtl="0" algn="l">
              <a:spcBef>
                <a:spcPts val="0"/>
              </a:spcBef>
              <a:spcAft>
                <a:spcPts val="0"/>
              </a:spcAft>
              <a:buClr>
                <a:schemeClr val="lt1"/>
              </a:buClr>
              <a:buSzPts val="1800"/>
              <a:buChar char="●"/>
            </a:pPr>
            <a:r>
              <a:rPr lang="en" sz="1800">
                <a:solidFill>
                  <a:schemeClr val="lt1"/>
                </a:solidFill>
              </a:rPr>
              <a:t>There really is no standard way of extracting the bytes from objdump.</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Handpicking the bytes and assembling it piece by piece is tedious AF.  Let’s automate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There is a Ruby script in the solutions folder from the github repo that you downloaded, we’re going to use it in order to extract our bytes nicely </a:t>
            </a:r>
            <a:endParaRPr>
              <a:solidFill>
                <a:schemeClr val="lt1"/>
              </a:solidFill>
            </a:endParaRPr>
          </a:p>
        </p:txBody>
      </p:sp>
      <p:sp>
        <p:nvSpPr>
          <p:cNvPr id="867" name="Google Shape;867;p107"/>
          <p:cNvSpPr txBox="1"/>
          <p:nvPr>
            <p:ph idx="2" type="body"/>
          </p:nvPr>
        </p:nvSpPr>
        <p:spPr>
          <a:xfrm>
            <a:off x="4673927"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868" name="Google Shape;868;p107"/>
          <p:cNvPicPr preferRelativeResize="0"/>
          <p:nvPr/>
        </p:nvPicPr>
        <p:blipFill rotWithShape="1">
          <a:blip r:embed="rId3">
            <a:alphaModFix/>
          </a:blip>
          <a:srcRect b="0" l="0" r="42419" t="0"/>
          <a:stretch/>
        </p:blipFill>
        <p:spPr>
          <a:xfrm>
            <a:off x="0" y="2868900"/>
            <a:ext cx="9081424" cy="1694950"/>
          </a:xfrm>
          <a:prstGeom prst="rect">
            <a:avLst/>
          </a:prstGeom>
          <a:noFill/>
          <a:ln>
            <a:noFill/>
          </a:ln>
        </p:spPr>
      </p:pic>
      <p:pic>
        <p:nvPicPr>
          <p:cNvPr id="869" name="Google Shape;869;p107"/>
          <p:cNvPicPr preferRelativeResize="0"/>
          <p:nvPr/>
        </p:nvPicPr>
        <p:blipFill>
          <a:blip r:embed="rId4">
            <a:alphaModFix/>
          </a:blip>
          <a:stretch>
            <a:fillRect/>
          </a:stretch>
        </p:blipFill>
        <p:spPr>
          <a:xfrm>
            <a:off x="6397800" y="476250"/>
            <a:ext cx="2095500" cy="2095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108"/>
          <p:cNvPicPr preferRelativeResize="0"/>
          <p:nvPr/>
        </p:nvPicPr>
        <p:blipFill>
          <a:blip r:embed="rId3">
            <a:alphaModFix/>
          </a:blip>
          <a:stretch>
            <a:fillRect/>
          </a:stretch>
        </p:blipFill>
        <p:spPr>
          <a:xfrm>
            <a:off x="227850" y="2487975"/>
            <a:ext cx="7784309" cy="2266951"/>
          </a:xfrm>
          <a:prstGeom prst="rect">
            <a:avLst/>
          </a:prstGeom>
          <a:noFill/>
          <a:ln>
            <a:noFill/>
          </a:ln>
        </p:spPr>
      </p:pic>
      <p:sp>
        <p:nvSpPr>
          <p:cNvPr id="875" name="Google Shape;875;p108"/>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76" name="Google Shape;876;p108"/>
          <p:cNvSpPr txBox="1"/>
          <p:nvPr>
            <p:ph idx="2" type="body"/>
          </p:nvPr>
        </p:nvSpPr>
        <p:spPr>
          <a:xfrm>
            <a:off x="4631925" y="727950"/>
            <a:ext cx="4015500" cy="1843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300">
                <a:solidFill>
                  <a:srgbClr val="00FF00"/>
                </a:solidFill>
              </a:rPr>
              <a:t>We’ll going to program some voodoo in C to load our shellcode and execute it. Don’t worry if it frightens you, this is a normal reaction :)</a:t>
            </a:r>
            <a:endParaRPr sz="2300">
              <a:solidFill>
                <a:srgbClr val="00FF00"/>
              </a:solidFill>
            </a:endParaRPr>
          </a:p>
        </p:txBody>
      </p:sp>
      <p:sp>
        <p:nvSpPr>
          <p:cNvPr id="877" name="Google Shape;877;p108"/>
          <p:cNvSpPr txBox="1"/>
          <p:nvPr/>
        </p:nvSpPr>
        <p:spPr>
          <a:xfrm>
            <a:off x="87775" y="49500"/>
            <a:ext cx="87546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rPr>
              <a:t>Let’s load our shellcode into another program to run and execute!</a:t>
            </a:r>
            <a:endParaRPr sz="2100">
              <a:solidFill>
                <a:srgbClr val="FFFFFF"/>
              </a:solidFill>
            </a:endParaRPr>
          </a:p>
        </p:txBody>
      </p:sp>
      <p:sp>
        <p:nvSpPr>
          <p:cNvPr id="878" name="Google Shape;878;p108"/>
          <p:cNvSpPr txBox="1"/>
          <p:nvPr/>
        </p:nvSpPr>
        <p:spPr>
          <a:xfrm>
            <a:off x="171825" y="735850"/>
            <a:ext cx="4132200" cy="17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This </a:t>
            </a:r>
            <a:r>
              <a:rPr lang="en" sz="2200">
                <a:solidFill>
                  <a:srgbClr val="FFFFFF"/>
                </a:solidFill>
              </a:rPr>
              <a:t>dwells</a:t>
            </a:r>
            <a:r>
              <a:rPr lang="en" sz="2200">
                <a:solidFill>
                  <a:srgbClr val="FFFFFF"/>
                </a:solidFill>
              </a:rPr>
              <a:t> with nasty function pointers. But after this it’ll be over soon !!!</a:t>
            </a:r>
            <a:endParaRPr sz="2200">
              <a:solidFill>
                <a:srgbClr val="FFFFFF"/>
              </a:solidFill>
            </a:endParaRPr>
          </a:p>
          <a:p>
            <a:pPr indent="0" lvl="0" marL="0" rtl="0" algn="l">
              <a:spcBef>
                <a:spcPts val="0"/>
              </a:spcBef>
              <a:spcAft>
                <a:spcPts val="0"/>
              </a:spcAft>
              <a:buNone/>
            </a:pPr>
            <a:r>
              <a:t/>
            </a:r>
            <a:endParaRPr sz="2200">
              <a:solidFill>
                <a:srgbClr val="FFFFFF"/>
              </a:solidFill>
            </a:endParaRPr>
          </a:p>
        </p:txBody>
      </p:sp>
      <p:sp>
        <p:nvSpPr>
          <p:cNvPr id="879" name="Google Shape;879;p108"/>
          <p:cNvSpPr txBox="1"/>
          <p:nvPr/>
        </p:nvSpPr>
        <p:spPr>
          <a:xfrm>
            <a:off x="486275" y="4250625"/>
            <a:ext cx="79422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FF00"/>
                </a:solidFill>
              </a:rPr>
              <a:t>Compile with the following flags</a:t>
            </a:r>
            <a:endParaRPr sz="1900">
              <a:solidFill>
                <a:srgbClr val="00FF00"/>
              </a:solidFill>
            </a:endParaRPr>
          </a:p>
          <a:p>
            <a:pPr indent="0" lvl="0" marL="0" rtl="0" algn="l">
              <a:spcBef>
                <a:spcPts val="0"/>
              </a:spcBef>
              <a:spcAft>
                <a:spcPts val="0"/>
              </a:spcAft>
              <a:buNone/>
            </a:pPr>
            <a:r>
              <a:rPr lang="en" sz="1900">
                <a:solidFill>
                  <a:srgbClr val="00FF00"/>
                </a:solidFill>
              </a:rPr>
              <a:t>g</a:t>
            </a:r>
            <a:r>
              <a:rPr lang="en" sz="1900">
                <a:solidFill>
                  <a:srgbClr val="00FF00"/>
                </a:solidFill>
              </a:rPr>
              <a:t>cc testshellcode.c -fno-stack-protector -z execstack -o testshellcode</a:t>
            </a:r>
            <a:endParaRPr sz="1900">
              <a:solidFill>
                <a:srgbClr val="00FF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9"/>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85" name="Google Shape;885;p109"/>
          <p:cNvSpPr txBox="1"/>
          <p:nvPr/>
        </p:nvSpPr>
        <p:spPr>
          <a:xfrm>
            <a:off x="199850" y="-6525"/>
            <a:ext cx="84045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rPr>
              <a:t>Final Result…..</a:t>
            </a:r>
            <a:endParaRPr sz="2700">
              <a:solidFill>
                <a:srgbClr val="FFFFFF"/>
              </a:solidFill>
            </a:endParaRPr>
          </a:p>
        </p:txBody>
      </p:sp>
      <p:pic>
        <p:nvPicPr>
          <p:cNvPr id="886" name="Google Shape;886;p109"/>
          <p:cNvPicPr preferRelativeResize="0"/>
          <p:nvPr/>
        </p:nvPicPr>
        <p:blipFill rotWithShape="1">
          <a:blip r:embed="rId3">
            <a:alphaModFix/>
          </a:blip>
          <a:srcRect b="0" l="0" r="0" t="14850"/>
          <a:stretch/>
        </p:blipFill>
        <p:spPr>
          <a:xfrm>
            <a:off x="1399050" y="1016625"/>
            <a:ext cx="6660051" cy="631500"/>
          </a:xfrm>
          <a:prstGeom prst="rect">
            <a:avLst/>
          </a:prstGeom>
          <a:noFill/>
          <a:ln>
            <a:noFill/>
          </a:ln>
        </p:spPr>
      </p:pic>
      <p:sp>
        <p:nvSpPr>
          <p:cNvPr id="887" name="Google Shape;887;p109"/>
          <p:cNvSpPr/>
          <p:nvPr/>
        </p:nvSpPr>
        <p:spPr>
          <a:xfrm>
            <a:off x="-318450" y="1901625"/>
            <a:ext cx="5476896" cy="2516886"/>
          </a:xfrm>
          <a:prstGeom prst="lightningBolt">
            <a:avLst/>
          </a:prstGeom>
          <a:solidFill>
            <a:srgbClr val="FF99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WOOOOOO</a:t>
            </a:r>
            <a:endParaRPr/>
          </a:p>
        </p:txBody>
      </p:sp>
      <p:pic>
        <p:nvPicPr>
          <p:cNvPr id="888" name="Google Shape;888;p109"/>
          <p:cNvPicPr preferRelativeResize="0"/>
          <p:nvPr/>
        </p:nvPicPr>
        <p:blipFill>
          <a:blip r:embed="rId4">
            <a:alphaModFix/>
          </a:blip>
          <a:stretch>
            <a:fillRect/>
          </a:stretch>
        </p:blipFill>
        <p:spPr>
          <a:xfrm>
            <a:off x="4811546" y="2011747"/>
            <a:ext cx="3680754" cy="202901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110"/>
          <p:cNvPicPr preferRelativeResize="0"/>
          <p:nvPr/>
        </p:nvPicPr>
        <p:blipFill>
          <a:blip r:embed="rId3">
            <a:alphaModFix/>
          </a:blip>
          <a:stretch>
            <a:fillRect/>
          </a:stretch>
        </p:blipFill>
        <p:spPr>
          <a:xfrm>
            <a:off x="3407525" y="652999"/>
            <a:ext cx="4791500" cy="4269199"/>
          </a:xfrm>
          <a:prstGeom prst="rect">
            <a:avLst/>
          </a:prstGeom>
          <a:noFill/>
          <a:ln>
            <a:noFill/>
          </a:ln>
        </p:spPr>
      </p:pic>
      <p:sp>
        <p:nvSpPr>
          <p:cNvPr id="894" name="Google Shape;894;p110"/>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5" name="Google Shape;895;p110"/>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896" name="Google Shape;896;p110"/>
          <p:cNvSpPr txBox="1"/>
          <p:nvPr/>
        </p:nvSpPr>
        <p:spPr>
          <a:xfrm>
            <a:off x="409950" y="63500"/>
            <a:ext cx="79140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rPr>
              <a:t>We’ve written some shellcode, finally ..</a:t>
            </a:r>
            <a:endParaRPr sz="2500">
              <a:solidFill>
                <a:srgbClr val="FFFFFF"/>
              </a:solidFill>
            </a:endParaRPr>
          </a:p>
        </p:txBody>
      </p:sp>
      <p:pic>
        <p:nvPicPr>
          <p:cNvPr id="897" name="Google Shape;897;p110"/>
          <p:cNvPicPr preferRelativeResize="0"/>
          <p:nvPr/>
        </p:nvPicPr>
        <p:blipFill>
          <a:blip r:embed="rId4">
            <a:alphaModFix/>
          </a:blip>
          <a:stretch>
            <a:fillRect/>
          </a:stretch>
        </p:blipFill>
        <p:spPr>
          <a:xfrm>
            <a:off x="227847" y="657250"/>
            <a:ext cx="2893037" cy="4074701"/>
          </a:xfrm>
          <a:prstGeom prst="rect">
            <a:avLst/>
          </a:prstGeom>
          <a:noFill/>
          <a:ln>
            <a:noFill/>
          </a:ln>
        </p:spPr>
      </p:pic>
      <p:sp>
        <p:nvSpPr>
          <p:cNvPr id="898" name="Google Shape;898;p110"/>
          <p:cNvSpPr/>
          <p:nvPr/>
        </p:nvSpPr>
        <p:spPr>
          <a:xfrm>
            <a:off x="3183425" y="657250"/>
            <a:ext cx="5799000" cy="1947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p110"/>
          <p:cNvSpPr txBox="1"/>
          <p:nvPr/>
        </p:nvSpPr>
        <p:spPr>
          <a:xfrm>
            <a:off x="3120875" y="657250"/>
            <a:ext cx="6226800" cy="19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FF00"/>
                </a:solidFill>
              </a:rPr>
              <a:t>If we run GDB on our driver program and single step to where our call is done, we can see those very same instructions that we’ve written from earlier!</a:t>
            </a:r>
            <a:endParaRPr sz="2100">
              <a:solidFill>
                <a:srgbClr val="00FF00"/>
              </a:solidFill>
            </a:endParaRPr>
          </a:p>
          <a:p>
            <a:pPr indent="0" lvl="0" marL="0" rtl="0" algn="l">
              <a:spcBef>
                <a:spcPts val="0"/>
              </a:spcBef>
              <a:spcAft>
                <a:spcPts val="0"/>
              </a:spcAft>
              <a:buNone/>
            </a:pPr>
            <a:r>
              <a:rPr lang="en" sz="2100">
                <a:solidFill>
                  <a:srgbClr val="00FF00"/>
                </a:solidFill>
              </a:rPr>
              <a:t>(Remember, b-breakpoint, n-singlestep, si-step into, r-run)</a:t>
            </a:r>
            <a:endParaRPr sz="2100">
              <a:solidFill>
                <a:srgbClr val="00FF00"/>
              </a:solidFill>
            </a:endParaRPr>
          </a:p>
          <a:p>
            <a:pPr indent="0" lvl="0" marL="0" rtl="0" algn="l">
              <a:spcBef>
                <a:spcPts val="0"/>
              </a:spcBef>
              <a:spcAft>
                <a:spcPts val="0"/>
              </a:spcAft>
              <a:buNone/>
            </a:pPr>
            <a:r>
              <a:t/>
            </a:r>
            <a:endParaRPr sz="2100">
              <a:solidFill>
                <a:srgbClr val="00FF00"/>
              </a:solidFill>
            </a:endParaRPr>
          </a:p>
        </p:txBody>
      </p:sp>
      <p:cxnSp>
        <p:nvCxnSpPr>
          <p:cNvPr id="900" name="Google Shape;900;p110"/>
          <p:cNvCxnSpPr/>
          <p:nvPr/>
        </p:nvCxnSpPr>
        <p:spPr>
          <a:xfrm flipH="1">
            <a:off x="6362925" y="3649375"/>
            <a:ext cx="2199300" cy="3921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idx="1" type="body"/>
          </p:nvPr>
        </p:nvSpPr>
        <p:spPr>
          <a:xfrm>
            <a:off x="164250" y="720675"/>
            <a:ext cx="8678400" cy="13275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sz="2400">
                <a:solidFill>
                  <a:schemeClr val="lt1"/>
                </a:solidFill>
              </a:rPr>
              <a:t>In order to truly understand how a buffer overflow can be used to take advantage of a system, we are going to break down this lecture into multiple sessions </a:t>
            </a:r>
            <a:endParaRPr sz="2400">
              <a:solidFill>
                <a:schemeClr val="lt1"/>
              </a:solidFill>
            </a:endParaRPr>
          </a:p>
        </p:txBody>
      </p:sp>
      <p:pic>
        <p:nvPicPr>
          <p:cNvPr id="352" name="Google Shape;352;p57"/>
          <p:cNvPicPr preferRelativeResize="0"/>
          <p:nvPr/>
        </p:nvPicPr>
        <p:blipFill>
          <a:blip r:embed="rId3">
            <a:alphaModFix/>
          </a:blip>
          <a:stretch>
            <a:fillRect/>
          </a:stretch>
        </p:blipFill>
        <p:spPr>
          <a:xfrm>
            <a:off x="2349588" y="2145425"/>
            <a:ext cx="4444815" cy="2500949"/>
          </a:xfrm>
          <a:prstGeom prst="rect">
            <a:avLst/>
          </a:prstGeom>
          <a:noFill/>
          <a:ln>
            <a:noFill/>
          </a:ln>
        </p:spPr>
      </p:pic>
      <p:sp>
        <p:nvSpPr>
          <p:cNvPr id="353" name="Google Shape;353;p57"/>
          <p:cNvSpPr txBox="1"/>
          <p:nvPr/>
        </p:nvSpPr>
        <p:spPr>
          <a:xfrm flipH="1">
            <a:off x="371775" y="90025"/>
            <a:ext cx="75747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Comic Sans MS"/>
                <a:ea typeface="Comic Sans MS"/>
                <a:cs typeface="Comic Sans MS"/>
                <a:sym typeface="Comic Sans MS"/>
              </a:rPr>
              <a:t>We won’t be able to cover everything today!</a:t>
            </a:r>
            <a:endParaRPr sz="2200">
              <a:solidFill>
                <a:schemeClr val="lt1"/>
              </a:solidFill>
              <a:latin typeface="Comic Sans MS"/>
              <a:ea typeface="Comic Sans MS"/>
              <a:cs typeface="Comic Sans MS"/>
              <a:sym typeface="Comic Sans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1"/>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Look Ma! My assembly code :D</a:t>
            </a:r>
            <a:endParaRPr sz="2200">
              <a:solidFill>
                <a:schemeClr val="lt1"/>
              </a:solidFill>
            </a:endParaRPr>
          </a:p>
        </p:txBody>
      </p:sp>
      <p:sp>
        <p:nvSpPr>
          <p:cNvPr id="906" name="Google Shape;906;p111"/>
          <p:cNvSpPr txBox="1"/>
          <p:nvPr>
            <p:ph idx="1" type="body"/>
          </p:nvPr>
        </p:nvSpPr>
        <p:spPr>
          <a:xfrm>
            <a:off x="457172" y="1203299"/>
            <a:ext cx="4015500" cy="2982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907" name="Google Shape;907;p111"/>
          <p:cNvPicPr preferRelativeResize="0"/>
          <p:nvPr/>
        </p:nvPicPr>
        <p:blipFill>
          <a:blip r:embed="rId3">
            <a:alphaModFix/>
          </a:blip>
          <a:stretch>
            <a:fillRect/>
          </a:stretch>
        </p:blipFill>
        <p:spPr>
          <a:xfrm>
            <a:off x="130625" y="687711"/>
            <a:ext cx="5013800" cy="4013774"/>
          </a:xfrm>
          <a:prstGeom prst="rect">
            <a:avLst/>
          </a:prstGeom>
          <a:noFill/>
          <a:ln>
            <a:noFill/>
          </a:ln>
        </p:spPr>
      </p:pic>
      <p:sp>
        <p:nvSpPr>
          <p:cNvPr id="908" name="Google Shape;908;p111"/>
          <p:cNvSpPr txBox="1"/>
          <p:nvPr/>
        </p:nvSpPr>
        <p:spPr>
          <a:xfrm>
            <a:off x="5256500" y="763875"/>
            <a:ext cx="3642000" cy="20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After stepping into the </a:t>
            </a:r>
            <a:endParaRPr sz="2200">
              <a:solidFill>
                <a:srgbClr val="FFFFFF"/>
              </a:solidFill>
            </a:endParaRPr>
          </a:p>
          <a:p>
            <a:pPr indent="0" lvl="0" marL="0" rtl="0" algn="l">
              <a:spcBef>
                <a:spcPts val="0"/>
              </a:spcBef>
              <a:spcAft>
                <a:spcPts val="0"/>
              </a:spcAft>
              <a:buNone/>
            </a:pPr>
            <a:r>
              <a:rPr lang="en" sz="2200">
                <a:solidFill>
                  <a:srgbClr val="00FF00"/>
                </a:solidFill>
              </a:rPr>
              <a:t>c</a:t>
            </a:r>
            <a:r>
              <a:rPr lang="en" sz="2200">
                <a:solidFill>
                  <a:srgbClr val="00FF00"/>
                </a:solidFill>
              </a:rPr>
              <a:t>all rdx </a:t>
            </a:r>
            <a:endParaRPr sz="2200">
              <a:solidFill>
                <a:srgbClr val="00FF00"/>
              </a:solidFill>
            </a:endParaRPr>
          </a:p>
          <a:p>
            <a:pPr indent="0" lvl="0" marL="0" rtl="0" algn="l">
              <a:spcBef>
                <a:spcPts val="0"/>
              </a:spcBef>
              <a:spcAft>
                <a:spcPts val="0"/>
              </a:spcAft>
              <a:buNone/>
            </a:pPr>
            <a:r>
              <a:rPr lang="en" sz="2200">
                <a:solidFill>
                  <a:srgbClr val="FFFFFF"/>
                </a:solidFill>
              </a:rPr>
              <a:t>Instruction, we start seeing all the assembly code that we wrote from earlier </a:t>
            </a:r>
            <a:endParaRPr sz="2200">
              <a:solidFill>
                <a:srgbClr val="FFFFFF"/>
              </a:solidFill>
            </a:endParaRPr>
          </a:p>
          <a:p>
            <a:pPr indent="0" lvl="0" marL="0" rtl="0" algn="l">
              <a:spcBef>
                <a:spcPts val="0"/>
              </a:spcBef>
              <a:spcAft>
                <a:spcPts val="0"/>
              </a:spcAft>
              <a:buNone/>
            </a:pPr>
            <a:r>
              <a:t/>
            </a:r>
            <a:endParaRPr sz="2200">
              <a:solidFill>
                <a:srgbClr val="FFFFFF"/>
              </a:solidFill>
            </a:endParaRPr>
          </a:p>
          <a:p>
            <a:pPr indent="0" lvl="0" marL="0" rtl="0" algn="l">
              <a:spcBef>
                <a:spcPts val="0"/>
              </a:spcBef>
              <a:spcAft>
                <a:spcPts val="0"/>
              </a:spcAft>
              <a:buNone/>
            </a:pPr>
            <a:r>
              <a:rPr lang="en" sz="2200">
                <a:solidFill>
                  <a:srgbClr val="FFFFFF"/>
                </a:solidFill>
              </a:rPr>
              <a:t> </a:t>
            </a:r>
            <a:endParaRPr sz="2200">
              <a:solidFill>
                <a:srgbClr val="FFFFFF"/>
              </a:solidFill>
            </a:endParaRPr>
          </a:p>
        </p:txBody>
      </p:sp>
      <p:pic>
        <p:nvPicPr>
          <p:cNvPr id="909" name="Google Shape;909;p111"/>
          <p:cNvPicPr preferRelativeResize="0"/>
          <p:nvPr/>
        </p:nvPicPr>
        <p:blipFill>
          <a:blip r:embed="rId4">
            <a:alphaModFix/>
          </a:blip>
          <a:stretch>
            <a:fillRect/>
          </a:stretch>
        </p:blipFill>
        <p:spPr>
          <a:xfrm>
            <a:off x="5296825" y="2961375"/>
            <a:ext cx="3538503" cy="2029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2"/>
          <p:cNvSpPr txBox="1"/>
          <p:nvPr>
            <p:ph type="title"/>
          </p:nvPr>
        </p:nvSpPr>
        <p:spPr>
          <a:xfrm>
            <a:off x="130620" y="65308"/>
            <a:ext cx="8653500" cy="58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15" name="Google Shape;915;p112"/>
          <p:cNvSpPr txBox="1"/>
          <p:nvPr>
            <p:ph idx="1" type="body"/>
          </p:nvPr>
        </p:nvSpPr>
        <p:spPr>
          <a:xfrm>
            <a:off x="457175" y="1203300"/>
            <a:ext cx="8077200" cy="1199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sz="2200">
                <a:solidFill>
                  <a:schemeClr val="lt1"/>
                </a:solidFill>
              </a:rPr>
              <a:t>A good pizza slice </a:t>
            </a:r>
            <a:r>
              <a:rPr lang="en" sz="2200">
                <a:solidFill>
                  <a:schemeClr val="lt1"/>
                </a:solidFill>
              </a:rPr>
              <a:t>ain't</a:t>
            </a:r>
            <a:r>
              <a:rPr lang="en" sz="2200">
                <a:solidFill>
                  <a:schemeClr val="lt1"/>
                </a:solidFill>
              </a:rPr>
              <a:t> cheap, which is why we have an ultimate challenge to test your understanding.. If you solve this challenge, you get a free IOU pizza slice  </a:t>
            </a:r>
            <a:endParaRPr sz="2200">
              <a:solidFill>
                <a:schemeClr val="lt1"/>
              </a:solidFill>
            </a:endParaRPr>
          </a:p>
        </p:txBody>
      </p:sp>
      <p:sp>
        <p:nvSpPr>
          <p:cNvPr id="916" name="Google Shape;916;p112"/>
          <p:cNvSpPr txBox="1"/>
          <p:nvPr/>
        </p:nvSpPr>
        <p:spPr>
          <a:xfrm>
            <a:off x="101775" y="35475"/>
            <a:ext cx="83064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Final Challenge - Free Pizza slice if you get it..</a:t>
            </a:r>
            <a:endParaRPr sz="22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1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922" name="Google Shape;922;p113"/>
          <p:cNvSpPr txBox="1"/>
          <p:nvPr/>
        </p:nvSpPr>
        <p:spPr>
          <a:xfrm>
            <a:off x="213850" y="875925"/>
            <a:ext cx="8684700" cy="22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0000"/>
                </a:solidFill>
                <a:latin typeface="Pacifico"/>
                <a:ea typeface="Pacifico"/>
                <a:cs typeface="Pacifico"/>
                <a:sym typeface="Pacifico"/>
              </a:rPr>
              <a:t>The End</a:t>
            </a:r>
            <a:endParaRPr sz="4000">
              <a:solidFill>
                <a:srgbClr val="FF0000"/>
              </a:solidFill>
              <a:latin typeface="Pacifico"/>
              <a:ea typeface="Pacifico"/>
              <a:cs typeface="Pacifico"/>
              <a:sym typeface="Pacifico"/>
            </a:endParaRPr>
          </a:p>
          <a:p>
            <a:pPr indent="0" lvl="0" marL="0" rtl="0" algn="ctr">
              <a:spcBef>
                <a:spcPts val="0"/>
              </a:spcBef>
              <a:spcAft>
                <a:spcPts val="0"/>
              </a:spcAft>
              <a:buNone/>
            </a:pPr>
            <a:r>
              <a:t/>
            </a:r>
            <a:endParaRPr sz="4000">
              <a:solidFill>
                <a:srgbClr val="FF0000"/>
              </a:solidFill>
              <a:latin typeface="Pacifico"/>
              <a:ea typeface="Pacifico"/>
              <a:cs typeface="Pacifico"/>
              <a:sym typeface="Pacifico"/>
            </a:endParaRPr>
          </a:p>
          <a:p>
            <a:pPr indent="0" lvl="0" marL="0" rtl="0" algn="ctr">
              <a:spcBef>
                <a:spcPts val="0"/>
              </a:spcBef>
              <a:spcAft>
                <a:spcPts val="0"/>
              </a:spcAft>
              <a:buNone/>
            </a:pPr>
            <a:r>
              <a:rPr lang="en" sz="4000">
                <a:solidFill>
                  <a:srgbClr val="FF0000"/>
                </a:solidFill>
                <a:latin typeface="Pacifico"/>
                <a:ea typeface="Pacifico"/>
                <a:cs typeface="Pacifico"/>
                <a:sym typeface="Pacifico"/>
              </a:rPr>
              <a:t>YOU MADE IT!</a:t>
            </a:r>
            <a:endParaRPr sz="4000">
              <a:solidFill>
                <a:srgbClr val="FF0000"/>
              </a:solidFill>
              <a:latin typeface="Pacifico"/>
              <a:ea typeface="Pacifico"/>
              <a:cs typeface="Pacifico"/>
              <a:sym typeface="Pacifico"/>
            </a:endParaRPr>
          </a:p>
          <a:p>
            <a:pPr indent="0" lvl="0" marL="0" rtl="0" algn="ctr">
              <a:spcBef>
                <a:spcPts val="0"/>
              </a:spcBef>
              <a:spcAft>
                <a:spcPts val="0"/>
              </a:spcAft>
              <a:buNone/>
            </a:pPr>
            <a:r>
              <a:t/>
            </a:r>
            <a:endParaRPr sz="4000">
              <a:solidFill>
                <a:srgbClr val="FF0000"/>
              </a:solidFill>
              <a:latin typeface="Pacifico"/>
              <a:ea typeface="Pacifico"/>
              <a:cs typeface="Pacifico"/>
              <a:sym typeface="Pacifico"/>
            </a:endParaRPr>
          </a:p>
        </p:txBody>
      </p:sp>
      <p:sp>
        <p:nvSpPr>
          <p:cNvPr id="923" name="Google Shape;923;p113"/>
          <p:cNvSpPr txBox="1"/>
          <p:nvPr/>
        </p:nvSpPr>
        <p:spPr>
          <a:xfrm>
            <a:off x="395950" y="3719425"/>
            <a:ext cx="5645100" cy="8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rPr>
              <a:t>See you next time to understand what a BUFFER OVERFLOW is!</a:t>
            </a:r>
            <a:endParaRPr sz="2200">
              <a:solidFill>
                <a:srgbClr val="FF0000"/>
              </a:solidFill>
            </a:endParaRPr>
          </a:p>
        </p:txBody>
      </p:sp>
      <p:pic>
        <p:nvPicPr>
          <p:cNvPr descr="Cyber security - 1337 Hacker Blue - 1337 Hacker - Posters and Art Prints |  TeePublic" id="924" name="Google Shape;924;p113"/>
          <p:cNvPicPr preferRelativeResize="0"/>
          <p:nvPr/>
        </p:nvPicPr>
        <p:blipFill>
          <a:blip r:embed="rId4">
            <a:alphaModFix/>
          </a:blip>
          <a:stretch>
            <a:fillRect/>
          </a:stretch>
        </p:blipFill>
        <p:spPr>
          <a:xfrm>
            <a:off x="395950" y="678275"/>
            <a:ext cx="2004575" cy="200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8"/>
          <p:cNvPicPr preferRelativeResize="0"/>
          <p:nvPr/>
        </p:nvPicPr>
        <p:blipFill>
          <a:blip r:embed="rId3">
            <a:alphaModFix/>
          </a:blip>
          <a:stretch>
            <a:fillRect/>
          </a:stretch>
        </p:blipFill>
        <p:spPr>
          <a:xfrm>
            <a:off x="-82475" y="55875"/>
            <a:ext cx="9144000" cy="5143500"/>
          </a:xfrm>
          <a:prstGeom prst="rect">
            <a:avLst/>
          </a:prstGeom>
          <a:noFill/>
          <a:ln>
            <a:noFill/>
          </a:ln>
        </p:spPr>
      </p:pic>
      <p:sp>
        <p:nvSpPr>
          <p:cNvPr id="359" name="Google Shape;359;p58"/>
          <p:cNvSpPr txBox="1"/>
          <p:nvPr/>
        </p:nvSpPr>
        <p:spPr>
          <a:xfrm>
            <a:off x="261175" y="1863750"/>
            <a:ext cx="8456700" cy="14160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FF0000"/>
                </a:solidFill>
              </a:rPr>
              <a:t>Day 1 – Buffer Overflow Introduction</a:t>
            </a:r>
            <a:endParaRPr sz="4000">
              <a:solidFill>
                <a:srgbClr val="FF0000"/>
              </a:solidFill>
            </a:endParaRPr>
          </a:p>
          <a:p>
            <a:pPr indent="0" lvl="0" marL="0" rtl="0" algn="l">
              <a:spcBef>
                <a:spcPts val="0"/>
              </a:spcBef>
              <a:spcAft>
                <a:spcPts val="0"/>
              </a:spcAft>
              <a:buNone/>
            </a:pPr>
            <a:r>
              <a:rPr lang="en" sz="4000">
                <a:solidFill>
                  <a:srgbClr val="FF0000"/>
                </a:solidFill>
              </a:rPr>
              <a:t>Chapter 1 - Learning Assembly !!!</a:t>
            </a:r>
            <a:endParaRPr sz="4000">
              <a:solidFill>
                <a:srgbClr val="FF0000"/>
              </a:solidFill>
            </a:endParaRPr>
          </a:p>
        </p:txBody>
      </p:sp>
      <p:pic>
        <p:nvPicPr>
          <p:cNvPr id="360" name="Google Shape;360;p58"/>
          <p:cNvPicPr preferRelativeResize="0"/>
          <p:nvPr/>
        </p:nvPicPr>
        <p:blipFill>
          <a:blip r:embed="rId4">
            <a:alphaModFix/>
          </a:blip>
          <a:stretch>
            <a:fillRect/>
          </a:stretch>
        </p:blipFill>
        <p:spPr>
          <a:xfrm>
            <a:off x="261175" y="55875"/>
            <a:ext cx="2334066" cy="1750549"/>
          </a:xfrm>
          <a:prstGeom prst="rect">
            <a:avLst/>
          </a:prstGeom>
          <a:noFill/>
          <a:ln>
            <a:noFill/>
          </a:ln>
        </p:spPr>
      </p:pic>
      <p:pic>
        <p:nvPicPr>
          <p:cNvPr id="361" name="Google Shape;361;p58"/>
          <p:cNvPicPr preferRelativeResize="0"/>
          <p:nvPr/>
        </p:nvPicPr>
        <p:blipFill>
          <a:blip r:embed="rId5">
            <a:alphaModFix/>
          </a:blip>
          <a:stretch>
            <a:fillRect/>
          </a:stretch>
        </p:blipFill>
        <p:spPr>
          <a:xfrm>
            <a:off x="5038063" y="3279750"/>
            <a:ext cx="2246775" cy="1685075"/>
          </a:xfrm>
          <a:prstGeom prst="rect">
            <a:avLst/>
          </a:prstGeom>
          <a:noFill/>
          <a:ln>
            <a:noFill/>
          </a:ln>
        </p:spPr>
      </p:pic>
      <p:pic>
        <p:nvPicPr>
          <p:cNvPr id="362" name="Google Shape;362;p58"/>
          <p:cNvPicPr preferRelativeResize="0"/>
          <p:nvPr/>
        </p:nvPicPr>
        <p:blipFill>
          <a:blip r:embed="rId6">
            <a:alphaModFix/>
          </a:blip>
          <a:stretch>
            <a:fillRect/>
          </a:stretch>
        </p:blipFill>
        <p:spPr>
          <a:xfrm>
            <a:off x="4923697" y="244125"/>
            <a:ext cx="2475551" cy="1567100"/>
          </a:xfrm>
          <a:prstGeom prst="rect">
            <a:avLst/>
          </a:prstGeom>
          <a:noFill/>
          <a:ln>
            <a:noFill/>
          </a:ln>
        </p:spPr>
      </p:pic>
      <p:sp>
        <p:nvSpPr>
          <p:cNvPr id="363" name="Google Shape;363;p58"/>
          <p:cNvSpPr txBox="1"/>
          <p:nvPr/>
        </p:nvSpPr>
        <p:spPr>
          <a:xfrm>
            <a:off x="137900" y="3597050"/>
            <a:ext cx="3864600" cy="14775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rPr>
              <a:t>“… there's way too much information to decode the Matrix. You get used to it,</a:t>
            </a:r>
            <a:endParaRPr>
              <a:solidFill>
                <a:srgbClr val="FF9900"/>
              </a:solidFill>
            </a:endParaRPr>
          </a:p>
          <a:p>
            <a:pPr indent="0" lvl="0" marL="0" rtl="0" algn="l">
              <a:spcBef>
                <a:spcPts val="0"/>
              </a:spcBef>
              <a:spcAft>
                <a:spcPts val="0"/>
              </a:spcAft>
              <a:buNone/>
            </a:pPr>
            <a:r>
              <a:rPr lang="en">
                <a:solidFill>
                  <a:srgbClr val="FF9900"/>
                </a:solidFill>
              </a:rPr>
              <a:t>though. Your brain does the translating. I don't even see the code. All I see is</a:t>
            </a:r>
            <a:endParaRPr>
              <a:solidFill>
                <a:srgbClr val="FF9900"/>
              </a:solidFill>
            </a:endParaRPr>
          </a:p>
          <a:p>
            <a:pPr indent="0" lvl="0" marL="0" rtl="0" algn="l">
              <a:spcBef>
                <a:spcPts val="0"/>
              </a:spcBef>
              <a:spcAft>
                <a:spcPts val="0"/>
              </a:spcAft>
              <a:buNone/>
            </a:pPr>
            <a:r>
              <a:rPr lang="en">
                <a:solidFill>
                  <a:srgbClr val="FF9900"/>
                </a:solidFill>
              </a:rPr>
              <a:t>blonde, brunette, redhead.” -Cypher, The Matrix</a:t>
            </a:r>
            <a:endParaRPr>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9"/>
          <p:cNvPicPr preferRelativeResize="0"/>
          <p:nvPr/>
        </p:nvPicPr>
        <p:blipFill>
          <a:blip r:embed="rId3">
            <a:alphaModFix/>
          </a:blip>
          <a:stretch>
            <a:fillRect/>
          </a:stretch>
        </p:blipFill>
        <p:spPr>
          <a:xfrm>
            <a:off x="3815974" y="738200"/>
            <a:ext cx="1289924" cy="1562474"/>
          </a:xfrm>
          <a:prstGeom prst="rect">
            <a:avLst/>
          </a:prstGeom>
          <a:noFill/>
          <a:ln>
            <a:noFill/>
          </a:ln>
        </p:spPr>
      </p:pic>
      <p:sp>
        <p:nvSpPr>
          <p:cNvPr id="369" name="Google Shape;369;p59"/>
          <p:cNvSpPr txBox="1"/>
          <p:nvPr>
            <p:ph idx="2" type="body"/>
          </p:nvPr>
        </p:nvSpPr>
        <p:spPr>
          <a:xfrm>
            <a:off x="412198" y="58799"/>
            <a:ext cx="8319600" cy="582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solidFill>
                  <a:schemeClr val="lt1"/>
                </a:solidFill>
              </a:rPr>
              <a:t>Quick recap - Linux Terminal Commands</a:t>
            </a:r>
            <a:endParaRPr sz="3600">
              <a:solidFill>
                <a:schemeClr val="lt1"/>
              </a:solidFill>
            </a:endParaRPr>
          </a:p>
        </p:txBody>
      </p:sp>
      <p:sp>
        <p:nvSpPr>
          <p:cNvPr id="370" name="Google Shape;370;p59"/>
          <p:cNvSpPr txBox="1"/>
          <p:nvPr/>
        </p:nvSpPr>
        <p:spPr>
          <a:xfrm>
            <a:off x="164000" y="951475"/>
            <a:ext cx="49419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a:t>
            </a:r>
            <a:r>
              <a:rPr lang="en" sz="1900">
                <a:solidFill>
                  <a:schemeClr val="lt1"/>
                </a:solidFill>
              </a:rPr>
              <a:t>ls</a:t>
            </a:r>
            <a:endParaRPr sz="1900">
              <a:solidFill>
                <a:schemeClr val="lt1"/>
              </a:solidFill>
            </a:endParaRPr>
          </a:p>
          <a:p>
            <a:pPr indent="0" lvl="0" marL="0" rtl="0" algn="l">
              <a:spcBef>
                <a:spcPts val="0"/>
              </a:spcBef>
              <a:spcAft>
                <a:spcPts val="0"/>
              </a:spcAft>
              <a:buNone/>
            </a:pPr>
            <a:r>
              <a:rPr lang="en" sz="1900">
                <a:solidFill>
                  <a:schemeClr val="lt1"/>
                </a:solidFill>
              </a:rPr>
              <a:t>List directory contents</a:t>
            </a:r>
            <a:endParaRPr sz="1900">
              <a:solidFill>
                <a:schemeClr val="lt1"/>
              </a:solidFill>
            </a:endParaRPr>
          </a:p>
          <a:p>
            <a:pPr indent="0" lvl="0" marL="0" rtl="0" algn="l">
              <a:spcBef>
                <a:spcPts val="0"/>
              </a:spcBef>
              <a:spcAft>
                <a:spcPts val="0"/>
              </a:spcAft>
              <a:buNone/>
            </a:pPr>
            <a:r>
              <a:rPr lang="en" sz="1900">
                <a:solidFill>
                  <a:schemeClr val="lt1"/>
                </a:solidFill>
              </a:rPr>
              <a:t>==cd [path]</a:t>
            </a:r>
            <a:endParaRPr sz="1900">
              <a:solidFill>
                <a:schemeClr val="lt1"/>
              </a:solidFill>
            </a:endParaRPr>
          </a:p>
          <a:p>
            <a:pPr indent="0" lvl="0" marL="0" rtl="0" algn="l">
              <a:spcBef>
                <a:spcPts val="0"/>
              </a:spcBef>
              <a:spcAft>
                <a:spcPts val="0"/>
              </a:spcAft>
              <a:buNone/>
            </a:pPr>
            <a:r>
              <a:rPr lang="en" sz="1900">
                <a:solidFill>
                  <a:schemeClr val="lt1"/>
                </a:solidFill>
              </a:rPr>
              <a:t>change directory “..” = previous</a:t>
            </a:r>
            <a:endParaRPr sz="1900">
              <a:solidFill>
                <a:schemeClr val="lt1"/>
              </a:solidFill>
            </a:endParaRPr>
          </a:p>
          <a:p>
            <a:pPr indent="0" lvl="0" marL="0" rtl="0" algn="l">
              <a:spcBef>
                <a:spcPts val="0"/>
              </a:spcBef>
              <a:spcAft>
                <a:spcPts val="0"/>
              </a:spcAft>
              <a:buNone/>
            </a:pPr>
            <a:r>
              <a:rPr lang="en" sz="1900">
                <a:solidFill>
                  <a:schemeClr val="lt1"/>
                </a:solidFill>
              </a:rPr>
              <a:t>==pwd</a:t>
            </a:r>
            <a:endParaRPr sz="1900">
              <a:solidFill>
                <a:schemeClr val="lt1"/>
              </a:solidFill>
            </a:endParaRPr>
          </a:p>
          <a:p>
            <a:pPr indent="0" lvl="0" marL="0" rtl="0" algn="l">
              <a:spcBef>
                <a:spcPts val="0"/>
              </a:spcBef>
              <a:spcAft>
                <a:spcPts val="0"/>
              </a:spcAft>
              <a:buNone/>
            </a:pPr>
            <a:r>
              <a:rPr lang="en" sz="1900">
                <a:solidFill>
                  <a:schemeClr val="lt1"/>
                </a:solidFill>
              </a:rPr>
              <a:t>Print working directory</a:t>
            </a:r>
            <a:endParaRPr sz="1900">
              <a:solidFill>
                <a:schemeClr val="lt1"/>
              </a:solidFill>
            </a:endParaRPr>
          </a:p>
          <a:p>
            <a:pPr indent="0" lvl="0" marL="0" rtl="0" algn="l">
              <a:spcBef>
                <a:spcPts val="0"/>
              </a:spcBef>
              <a:spcAft>
                <a:spcPts val="0"/>
              </a:spcAft>
              <a:buNone/>
            </a:pPr>
            <a:r>
              <a:rPr lang="en" sz="1900">
                <a:solidFill>
                  <a:schemeClr val="lt1"/>
                </a:solidFill>
              </a:rPr>
              <a:t>==</a:t>
            </a:r>
            <a:r>
              <a:rPr lang="en" sz="1900">
                <a:solidFill>
                  <a:srgbClr val="FF0000"/>
                </a:solidFill>
              </a:rPr>
              <a:t>man [command] ⇐ MOST IMPORTANT</a:t>
            </a:r>
            <a:endParaRPr sz="1900">
              <a:solidFill>
                <a:srgbClr val="FF0000"/>
              </a:solidFill>
            </a:endParaRPr>
          </a:p>
          <a:p>
            <a:pPr indent="0" lvl="0" marL="0" rtl="0" algn="l">
              <a:spcBef>
                <a:spcPts val="0"/>
              </a:spcBef>
              <a:spcAft>
                <a:spcPts val="0"/>
              </a:spcAft>
              <a:buNone/>
            </a:pPr>
            <a:r>
              <a:rPr lang="en" sz="1900">
                <a:solidFill>
                  <a:schemeClr val="lt1"/>
                </a:solidFill>
              </a:rPr>
              <a:t>Manual for command</a:t>
            </a:r>
            <a:endParaRPr sz="1900">
              <a:solidFill>
                <a:schemeClr val="lt1"/>
              </a:solidFill>
            </a:endParaRPr>
          </a:p>
          <a:p>
            <a:pPr indent="0" lvl="0" marL="0" rtl="0" algn="l">
              <a:spcBef>
                <a:spcPts val="0"/>
              </a:spcBef>
              <a:spcAft>
                <a:spcPts val="0"/>
              </a:spcAft>
              <a:buNone/>
            </a:pPr>
            <a:r>
              <a:rPr lang="en" sz="1900">
                <a:solidFill>
                  <a:schemeClr val="lt1"/>
                </a:solidFill>
              </a:rPr>
              <a:t>==apropos [whatever]</a:t>
            </a:r>
            <a:endParaRPr sz="1900">
              <a:solidFill>
                <a:schemeClr val="lt1"/>
              </a:solidFill>
            </a:endParaRPr>
          </a:p>
          <a:p>
            <a:pPr indent="0" lvl="0" marL="0" rtl="0" algn="l">
              <a:spcBef>
                <a:spcPts val="0"/>
              </a:spcBef>
              <a:spcAft>
                <a:spcPts val="0"/>
              </a:spcAft>
              <a:buNone/>
            </a:pPr>
            <a:r>
              <a:rPr lang="en" sz="1900">
                <a:solidFill>
                  <a:schemeClr val="lt1"/>
                </a:solidFill>
              </a:rPr>
              <a:t>Get info on commands/man pages that might do whatever</a:t>
            </a:r>
            <a:endParaRPr sz="1900">
              <a:solidFill>
                <a:schemeClr val="lt1"/>
              </a:solidFill>
            </a:endParaRPr>
          </a:p>
          <a:p>
            <a:pPr indent="0" lvl="0" marL="0" rtl="0" algn="l">
              <a:spcBef>
                <a:spcPts val="0"/>
              </a:spcBef>
              <a:spcAft>
                <a:spcPts val="0"/>
              </a:spcAft>
              <a:buNone/>
            </a:pPr>
            <a:r>
              <a:rPr lang="en" sz="1900">
                <a:solidFill>
                  <a:schemeClr val="lt1"/>
                </a:solidFill>
              </a:rPr>
              <a:t>==echo [text]</a:t>
            </a:r>
            <a:endParaRPr sz="1900">
              <a:solidFill>
                <a:schemeClr val="lt1"/>
              </a:solidFill>
            </a:endParaRPr>
          </a:p>
          <a:p>
            <a:pPr indent="0" lvl="0" marL="0" rtl="0" algn="l">
              <a:spcBef>
                <a:spcPts val="0"/>
              </a:spcBef>
              <a:spcAft>
                <a:spcPts val="0"/>
              </a:spcAft>
              <a:buNone/>
            </a:pPr>
            <a:r>
              <a:rPr lang="en" sz="1900">
                <a:solidFill>
                  <a:schemeClr val="lt1"/>
                </a:solidFill>
              </a:rPr>
              <a:t>Prints whatever to the terminal stdout</a:t>
            </a:r>
            <a:endParaRPr sz="1900">
              <a:solidFill>
                <a:schemeClr val="lt1"/>
              </a:solidFill>
            </a:endParaRPr>
          </a:p>
        </p:txBody>
      </p:sp>
      <p:sp>
        <p:nvSpPr>
          <p:cNvPr id="371" name="Google Shape;371;p59"/>
          <p:cNvSpPr txBox="1"/>
          <p:nvPr/>
        </p:nvSpPr>
        <p:spPr>
          <a:xfrm>
            <a:off x="5385125" y="641700"/>
            <a:ext cx="35061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a:t>
            </a:r>
            <a:r>
              <a:rPr lang="en" sz="1700">
                <a:solidFill>
                  <a:schemeClr val="lt1"/>
                </a:solidFill>
              </a:rPr>
              <a:t>cat [file]</a:t>
            </a:r>
            <a:endParaRPr sz="1700">
              <a:solidFill>
                <a:schemeClr val="lt1"/>
              </a:solidFill>
            </a:endParaRPr>
          </a:p>
          <a:p>
            <a:pPr indent="0" lvl="0" marL="0" rtl="0" algn="l">
              <a:spcBef>
                <a:spcPts val="0"/>
              </a:spcBef>
              <a:spcAft>
                <a:spcPts val="0"/>
              </a:spcAft>
              <a:buNone/>
            </a:pPr>
            <a:r>
              <a:rPr lang="en" sz="1700">
                <a:solidFill>
                  <a:schemeClr val="lt1"/>
                </a:solidFill>
              </a:rPr>
              <a:t>Print the file contents on your terminal</a:t>
            </a:r>
            <a:endParaRPr sz="1700">
              <a:solidFill>
                <a:schemeClr val="lt1"/>
              </a:solidFill>
            </a:endParaRPr>
          </a:p>
          <a:p>
            <a:pPr indent="0" lvl="0" marL="0" rtl="0" algn="l">
              <a:spcBef>
                <a:spcPts val="0"/>
              </a:spcBef>
              <a:spcAft>
                <a:spcPts val="0"/>
              </a:spcAft>
              <a:buNone/>
            </a:pPr>
            <a:r>
              <a:rPr lang="en" sz="1700">
                <a:solidFill>
                  <a:schemeClr val="lt1"/>
                </a:solidFill>
              </a:rPr>
              <a:t>==less [file]</a:t>
            </a:r>
            <a:endParaRPr sz="1700">
              <a:solidFill>
                <a:schemeClr val="lt1"/>
              </a:solidFill>
            </a:endParaRPr>
          </a:p>
          <a:p>
            <a:pPr indent="0" lvl="0" marL="0" rtl="0" algn="l">
              <a:spcBef>
                <a:spcPts val="0"/>
              </a:spcBef>
              <a:spcAft>
                <a:spcPts val="0"/>
              </a:spcAft>
              <a:buNone/>
            </a:pPr>
            <a:r>
              <a:rPr lang="en" sz="1700">
                <a:solidFill>
                  <a:schemeClr val="lt1"/>
                </a:solidFill>
              </a:rPr>
              <a:t>Like cat, but paged, good for long documents</a:t>
            </a:r>
            <a:endParaRPr sz="1700">
              <a:solidFill>
                <a:schemeClr val="lt1"/>
              </a:solidFill>
            </a:endParaRPr>
          </a:p>
          <a:p>
            <a:pPr indent="0" lvl="0" marL="0" rtl="0" algn="l">
              <a:spcBef>
                <a:spcPts val="0"/>
              </a:spcBef>
              <a:spcAft>
                <a:spcPts val="0"/>
              </a:spcAft>
              <a:buNone/>
            </a:pPr>
            <a:r>
              <a:rPr lang="en" sz="1700">
                <a:solidFill>
                  <a:schemeClr val="lt1"/>
                </a:solidFill>
              </a:rPr>
              <a:t>==mv [file1] [file2]</a:t>
            </a:r>
            <a:endParaRPr sz="1700">
              <a:solidFill>
                <a:schemeClr val="lt1"/>
              </a:solidFill>
            </a:endParaRPr>
          </a:p>
          <a:p>
            <a:pPr indent="0" lvl="0" marL="0" rtl="0" algn="l">
              <a:spcBef>
                <a:spcPts val="0"/>
              </a:spcBef>
              <a:spcAft>
                <a:spcPts val="0"/>
              </a:spcAft>
              <a:buNone/>
            </a:pPr>
            <a:r>
              <a:rPr lang="en" sz="1700">
                <a:solidFill>
                  <a:schemeClr val="lt1"/>
                </a:solidFill>
              </a:rPr>
              <a:t>Move file1 to file2, removing file1 and overwriting file2 if it exists</a:t>
            </a:r>
            <a:endParaRPr sz="1700">
              <a:solidFill>
                <a:schemeClr val="lt1"/>
              </a:solidFill>
            </a:endParaRPr>
          </a:p>
          <a:p>
            <a:pPr indent="0" lvl="0" marL="0" rtl="0" algn="l">
              <a:spcBef>
                <a:spcPts val="0"/>
              </a:spcBef>
              <a:spcAft>
                <a:spcPts val="0"/>
              </a:spcAft>
              <a:buNone/>
            </a:pPr>
            <a:r>
              <a:rPr lang="en" sz="1700">
                <a:solidFill>
                  <a:schemeClr val="lt1"/>
                </a:solidFill>
              </a:rPr>
              <a:t>==cp [file1] [file2]</a:t>
            </a:r>
            <a:endParaRPr sz="1700">
              <a:solidFill>
                <a:schemeClr val="lt1"/>
              </a:solidFill>
            </a:endParaRPr>
          </a:p>
          <a:p>
            <a:pPr indent="0" lvl="0" marL="0" rtl="0" algn="l">
              <a:spcBef>
                <a:spcPts val="0"/>
              </a:spcBef>
              <a:spcAft>
                <a:spcPts val="0"/>
              </a:spcAft>
              <a:buNone/>
            </a:pPr>
            <a:r>
              <a:rPr lang="en" sz="1700">
                <a:solidFill>
                  <a:schemeClr val="lt1"/>
                </a:solidFill>
              </a:rPr>
              <a:t>Copy file1 to file2, overwriting file2 if it exists</a:t>
            </a:r>
            <a:endParaRPr sz="1700">
              <a:solidFill>
                <a:schemeClr val="lt1"/>
              </a:solidFill>
            </a:endParaRPr>
          </a:p>
          <a:p>
            <a:pPr indent="0" lvl="0" marL="0" rtl="0" algn="l">
              <a:spcBef>
                <a:spcPts val="0"/>
              </a:spcBef>
              <a:spcAft>
                <a:spcPts val="0"/>
              </a:spcAft>
              <a:buNone/>
            </a:pPr>
            <a:r>
              <a:rPr lang="en" sz="1700">
                <a:solidFill>
                  <a:schemeClr val="lt1"/>
                </a:solidFill>
              </a:rPr>
              <a:t>==rm [file]</a:t>
            </a:r>
            <a:endParaRPr sz="1700">
              <a:solidFill>
                <a:schemeClr val="lt1"/>
              </a:solidFill>
            </a:endParaRPr>
          </a:p>
          <a:p>
            <a:pPr indent="0" lvl="0" marL="0" rtl="0" algn="l">
              <a:spcBef>
                <a:spcPts val="0"/>
              </a:spcBef>
              <a:spcAft>
                <a:spcPts val="0"/>
              </a:spcAft>
              <a:buNone/>
            </a:pPr>
            <a:r>
              <a:rPr lang="en" sz="1700">
                <a:solidFill>
                  <a:schemeClr val="lt1"/>
                </a:solidFill>
              </a:rPr>
              <a:t>Deletes file</a:t>
            </a:r>
            <a:br>
              <a:rPr lang="en" sz="1700">
                <a:solidFill>
                  <a:schemeClr val="lt1"/>
                </a:solidFill>
              </a:rPr>
            </a:br>
            <a:r>
              <a:rPr lang="en" sz="1700">
                <a:solidFill>
                  <a:srgbClr val="00FF00"/>
                </a:solidFill>
              </a:rPr>
              <a:t>==nano / vim / emacs</a:t>
            </a:r>
            <a:endParaRPr sz="1700">
              <a:solidFill>
                <a:srgbClr val="00FF00"/>
              </a:solidFill>
            </a:endParaRPr>
          </a:p>
          <a:p>
            <a:pPr indent="0" lvl="0" marL="0" rtl="0" algn="l">
              <a:spcBef>
                <a:spcPts val="0"/>
              </a:spcBef>
              <a:spcAft>
                <a:spcPts val="0"/>
              </a:spcAft>
              <a:buNone/>
            </a:pPr>
            <a:r>
              <a:rPr lang="en" sz="1700">
                <a:solidFill>
                  <a:srgbClr val="00FF00"/>
                </a:solidFill>
              </a:rPr>
              <a:t>Command line text editors</a:t>
            </a:r>
            <a:endParaRPr sz="1700">
              <a:solidFill>
                <a:srgbClr val="00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0"/>
          <p:cNvSpPr txBox="1"/>
          <p:nvPr>
            <p:ph idx="2" type="body"/>
          </p:nvPr>
        </p:nvSpPr>
        <p:spPr>
          <a:xfrm>
            <a:off x="261275" y="858575"/>
            <a:ext cx="4015500" cy="2127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300">
                <a:solidFill>
                  <a:schemeClr val="lt1"/>
                </a:solidFill>
              </a:rPr>
              <a:t>The most important concept to learn for the command line!!</a:t>
            </a:r>
            <a:endParaRPr sz="2300">
              <a:solidFill>
                <a:schemeClr val="lt1"/>
              </a:solidFill>
            </a:endParaRPr>
          </a:p>
          <a:p>
            <a:pPr indent="0" lvl="0" marL="0" rtl="0" algn="l">
              <a:spcBef>
                <a:spcPts val="0"/>
              </a:spcBef>
              <a:spcAft>
                <a:spcPts val="0"/>
              </a:spcAft>
              <a:buNone/>
            </a:pPr>
            <a:r>
              <a:t/>
            </a:r>
            <a:endParaRPr sz="2300">
              <a:solidFill>
                <a:schemeClr val="lt1"/>
              </a:solidFill>
            </a:endParaRPr>
          </a:p>
          <a:p>
            <a:pPr indent="0" lvl="0" marL="0" rtl="0" algn="l">
              <a:spcBef>
                <a:spcPts val="0"/>
              </a:spcBef>
              <a:spcAft>
                <a:spcPts val="0"/>
              </a:spcAft>
              <a:buNone/>
            </a:pPr>
            <a:r>
              <a:rPr lang="en" sz="2300">
                <a:solidFill>
                  <a:schemeClr val="lt1"/>
                </a:solidFill>
              </a:rPr>
              <a:t>Being able to redirect an output to input for another program!</a:t>
            </a:r>
            <a:endParaRPr sz="2300">
              <a:solidFill>
                <a:schemeClr val="lt1"/>
              </a:solidFill>
            </a:endParaRPr>
          </a:p>
        </p:txBody>
      </p:sp>
      <p:sp>
        <p:nvSpPr>
          <p:cNvPr id="377" name="Google Shape;377;p60"/>
          <p:cNvSpPr txBox="1"/>
          <p:nvPr/>
        </p:nvSpPr>
        <p:spPr>
          <a:xfrm>
            <a:off x="182950" y="62525"/>
            <a:ext cx="85908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rPr>
              <a:t>Linux Command Line - Pipe Redirection</a:t>
            </a:r>
            <a:endParaRPr sz="2600">
              <a:solidFill>
                <a:schemeClr val="lt1"/>
              </a:solidFill>
            </a:endParaRPr>
          </a:p>
        </p:txBody>
      </p:sp>
      <p:pic>
        <p:nvPicPr>
          <p:cNvPr id="378" name="Google Shape;378;p60"/>
          <p:cNvPicPr preferRelativeResize="0"/>
          <p:nvPr/>
        </p:nvPicPr>
        <p:blipFill>
          <a:blip r:embed="rId3">
            <a:alphaModFix/>
          </a:blip>
          <a:stretch>
            <a:fillRect/>
          </a:stretch>
        </p:blipFill>
        <p:spPr>
          <a:xfrm>
            <a:off x="261275" y="3234775"/>
            <a:ext cx="4015500" cy="690979"/>
          </a:xfrm>
          <a:prstGeom prst="rect">
            <a:avLst/>
          </a:prstGeom>
          <a:noFill/>
          <a:ln>
            <a:noFill/>
          </a:ln>
        </p:spPr>
      </p:pic>
      <p:pic>
        <p:nvPicPr>
          <p:cNvPr id="379" name="Google Shape;379;p60"/>
          <p:cNvPicPr preferRelativeResize="0"/>
          <p:nvPr/>
        </p:nvPicPr>
        <p:blipFill>
          <a:blip r:embed="rId4">
            <a:alphaModFix/>
          </a:blip>
          <a:stretch>
            <a:fillRect/>
          </a:stretch>
        </p:blipFill>
        <p:spPr>
          <a:xfrm>
            <a:off x="4442950" y="858575"/>
            <a:ext cx="4562424" cy="1996061"/>
          </a:xfrm>
          <a:prstGeom prst="rect">
            <a:avLst/>
          </a:prstGeom>
          <a:noFill/>
          <a:ln>
            <a:noFill/>
          </a:ln>
        </p:spPr>
      </p:pic>
      <p:pic>
        <p:nvPicPr>
          <p:cNvPr id="380" name="Google Shape;380;p60"/>
          <p:cNvPicPr preferRelativeResize="0"/>
          <p:nvPr/>
        </p:nvPicPr>
        <p:blipFill>
          <a:blip r:embed="rId5">
            <a:alphaModFix/>
          </a:blip>
          <a:stretch>
            <a:fillRect/>
          </a:stretch>
        </p:blipFill>
        <p:spPr>
          <a:xfrm>
            <a:off x="4572000" y="3234783"/>
            <a:ext cx="4074370" cy="690975"/>
          </a:xfrm>
          <a:prstGeom prst="rect">
            <a:avLst/>
          </a:prstGeom>
          <a:noFill/>
          <a:ln>
            <a:noFill/>
          </a:ln>
        </p:spPr>
      </p:pic>
      <p:sp>
        <p:nvSpPr>
          <p:cNvPr id="381" name="Google Shape;381;p60"/>
          <p:cNvSpPr txBox="1"/>
          <p:nvPr/>
        </p:nvSpPr>
        <p:spPr>
          <a:xfrm>
            <a:off x="4572000" y="3868425"/>
            <a:ext cx="37920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 simple echo, which then has its stdout redirect to “wc” a command that simply outputs the number of characters there are in a given input.</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